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3" r:id="rId1"/>
  </p:sldMasterIdLst>
  <p:notesMasterIdLst>
    <p:notesMasterId r:id="rId8"/>
  </p:notesMasterIdLst>
  <p:handoutMasterIdLst>
    <p:handoutMasterId r:id="rId9"/>
  </p:handoutMasterIdLst>
  <p:sldIdLst>
    <p:sldId id="308" r:id="rId2"/>
    <p:sldId id="313" r:id="rId3"/>
    <p:sldId id="323" r:id="rId4"/>
    <p:sldId id="324" r:id="rId5"/>
    <p:sldId id="325" r:id="rId6"/>
    <p:sldId id="326" r:id="rId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5"/>
    <p:restoredTop sz="88580" autoAdjust="0"/>
  </p:normalViewPr>
  <p:slideViewPr>
    <p:cSldViewPr>
      <p:cViewPr>
        <p:scale>
          <a:sx n="100" d="100"/>
          <a:sy n="100" d="100"/>
        </p:scale>
        <p:origin x="-186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7610166-4533-4ACD-81E0-702EE5FD04A2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3B657A7-9FB4-4803-84D1-048454CE9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1E3D51D-9A3A-43BF-A83D-2E446943570C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B5A965A-01D9-4133-9440-984E1B304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2395538" y="3529013"/>
            <a:ext cx="56197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/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5538" y="328613"/>
            <a:ext cx="3087687" cy="309562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5100" y="798513"/>
            <a:ext cx="801688" cy="5048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9250A-8B4C-43AE-8808-F6644D319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2"/>
          <p:cNvCxnSpPr/>
          <p:nvPr/>
        </p:nvCxnSpPr>
        <p:spPr>
          <a:xfrm>
            <a:off x="1443038" y="1847850"/>
            <a:ext cx="65722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C3C3B1-E819-4F7D-A2B7-C49D96C41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6918325" y="798513"/>
            <a:ext cx="0" cy="466090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91B9BA-C51D-4192-9D0E-998240AC1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2"/>
          <p:cNvCxnSpPr/>
          <p:nvPr/>
        </p:nvCxnSpPr>
        <p:spPr>
          <a:xfrm>
            <a:off x="1443038" y="1847850"/>
            <a:ext cx="65722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D5E874-00B0-4EC7-A30E-C989DC724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443038" y="3805238"/>
            <a:ext cx="561816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35E187-4B8E-462D-A9A1-B8825BD45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32"/>
          <p:cNvCxnSpPr/>
          <p:nvPr/>
        </p:nvCxnSpPr>
        <p:spPr>
          <a:xfrm>
            <a:off x="1443038" y="1847850"/>
            <a:ext cx="65722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7C69C4-23EB-48C9-A994-02EDBDD99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35"/>
          <p:cNvCxnSpPr/>
          <p:nvPr/>
        </p:nvCxnSpPr>
        <p:spPr>
          <a:xfrm>
            <a:off x="1443038" y="1847850"/>
            <a:ext cx="65722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D28E41-F723-4384-BC9D-E5BE5B0DE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31"/>
          <p:cNvCxnSpPr/>
          <p:nvPr/>
        </p:nvCxnSpPr>
        <p:spPr>
          <a:xfrm>
            <a:off x="1443038" y="1847850"/>
            <a:ext cx="657225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53F973-1CAD-4703-977A-057C9B391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911B5-2129-4402-8576-6749D2A93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6"/>
          <p:cNvCxnSpPr/>
          <p:nvPr/>
        </p:nvCxnSpPr>
        <p:spPr>
          <a:xfrm>
            <a:off x="1441450" y="3205163"/>
            <a:ext cx="242411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/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E87C5D-7313-4EF4-A0A0-8BD007110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995863" y="482600"/>
            <a:ext cx="3511550" cy="5148263"/>
            <a:chOff x="6852919" y="583365"/>
            <a:chExt cx="4681849" cy="5181928"/>
          </a:xfrm>
        </p:grpSpPr>
        <p:sp>
          <p:nvSpPr>
            <p:cNvPr id="6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cxnSp>
        <p:nvCxnSpPr>
          <p:cNvPr id="8" name="Straight Connector 30"/>
          <p:cNvCxnSpPr/>
          <p:nvPr/>
        </p:nvCxnSpPr>
        <p:spPr>
          <a:xfrm>
            <a:off x="1441450" y="3143250"/>
            <a:ext cx="324167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Чтобы добавить рисунок, перетащите его в заполнитель или щелкните значок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88" y="5470525"/>
            <a:ext cx="3252787" cy="319088"/>
          </a:xfrm>
        </p:spPr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8275" y="319088"/>
            <a:ext cx="3251200" cy="3206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1D97FD-7698-4C61-A6CA-F0EBD1527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6125"/>
            <a:ext cx="9144000" cy="4079875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7" name="Picture 11"/>
          <p:cNvPicPr>
            <a:picLocks noChangeAspect="1"/>
          </p:cNvPicPr>
          <p:nvPr/>
        </p:nvPicPr>
        <p:blipFill>
          <a:blip r:embed="rId13"/>
          <a:srcRect l="12500" t="1538" r="12500" b="-1538"/>
          <a:stretch>
            <a:fillRect/>
          </a:stretch>
        </p:blipFill>
        <p:spPr bwMode="auto">
          <a:xfrm>
            <a:off x="0" y="6096000"/>
            <a:ext cx="9144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>
          <a:xfrm>
            <a:off x="0" y="6100763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038" y="804863"/>
            <a:ext cx="6572250" cy="10493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43038" y="2016125"/>
            <a:ext cx="6572250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738" y="330200"/>
            <a:ext cx="2368550" cy="30956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038" y="328613"/>
            <a:ext cx="4033837" cy="3095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363" y="798513"/>
            <a:ext cx="795337" cy="5048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800"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14463389-2A77-4E45-BD2E-87A0BE854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65" r:id="rId7"/>
    <p:sldLayoutId id="2147484072" r:id="rId8"/>
    <p:sldLayoutId id="2147484073" r:id="rId9"/>
    <p:sldLayoutId id="2147484074" r:id="rId10"/>
    <p:sldLayoutId id="2147484075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Gill Sans MT" charset="0"/>
        </a:defRPr>
      </a:lvl9pPr>
    </p:titleStyle>
    <p:bodyStyle>
      <a:lvl1pPr marL="228600" indent="-228600" algn="l" defTabSz="685800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6858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6858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6858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6858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ctrTitle"/>
          </p:nvPr>
        </p:nvSpPr>
        <p:spPr bwMode="auto">
          <a:xfrm>
            <a:off x="2395538" y="357166"/>
            <a:ext cx="5619750" cy="298610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Мастер-класс</a:t>
            </a:r>
            <a:r>
              <a:rPr lang="ru-RU" sz="2400" dirty="0" smtClean="0">
                <a:solidFill>
                  <a:srgbClr val="0070C0"/>
                </a:solidFill>
              </a:rPr>
              <a:t> «</a:t>
            </a:r>
            <a:r>
              <a:rPr lang="ru-RU" sz="2400" b="1" dirty="0" smtClean="0">
                <a:solidFill>
                  <a:srgbClr val="0070C0"/>
                </a:solidFill>
              </a:rPr>
              <a:t>Проектирование современных средств оценки учебных достижений учащихся на основе </a:t>
            </a:r>
            <a:r>
              <a:rPr lang="ru-RU" sz="2400" b="1" dirty="0" err="1" smtClean="0">
                <a:solidFill>
                  <a:srgbClr val="0070C0"/>
                </a:solidFill>
              </a:rPr>
              <a:t>системно-деятельностного</a:t>
            </a:r>
            <a:r>
              <a:rPr lang="ru-RU" sz="2400" b="1" dirty="0" smtClean="0">
                <a:solidFill>
                  <a:srgbClr val="0070C0"/>
                </a:solidFill>
              </a:rPr>
              <a:t> подхода на уроках истории и обществознания</a:t>
            </a:r>
            <a:r>
              <a:rPr lang="ru-RU" sz="2400" dirty="0" smtClean="0">
                <a:solidFill>
                  <a:srgbClr val="0070C0"/>
                </a:solidFill>
              </a:rPr>
              <a:t>»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4339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786050" y="3857628"/>
            <a:ext cx="6105552" cy="1327160"/>
          </a:xfrm>
        </p:spPr>
        <p:txBody>
          <a:bodyPr>
            <a:normAutofit fontScale="77500" lnSpcReduction="20000"/>
          </a:bodyPr>
          <a:lstStyle/>
          <a:p>
            <a:pPr algn="r" eaLnBrk="1" hangingPunct="1"/>
            <a:r>
              <a:rPr lang="ru-RU" b="1" cap="none" dirty="0" err="1" smtClean="0">
                <a:latin typeface="Helvetica"/>
                <a:ea typeface="Helvetica"/>
                <a:cs typeface="Helvetica"/>
              </a:rPr>
              <a:t>Карманович</a:t>
            </a:r>
            <a:r>
              <a:rPr lang="ru-RU" b="1" cap="none" dirty="0" smtClean="0">
                <a:latin typeface="Helvetica"/>
                <a:ea typeface="Helvetica"/>
                <a:cs typeface="Helvetica"/>
              </a:rPr>
              <a:t> Н.П.,</a:t>
            </a:r>
          </a:p>
          <a:p>
            <a:pPr algn="r" eaLnBrk="1" hangingPunct="1"/>
            <a:r>
              <a:rPr lang="ru-RU" b="1" cap="none" dirty="0" smtClean="0">
                <a:latin typeface="Helvetica"/>
                <a:ea typeface="Helvetica"/>
                <a:cs typeface="Helvetica"/>
              </a:rPr>
              <a:t>Учитель истории и обществознания, </a:t>
            </a:r>
          </a:p>
          <a:p>
            <a:pPr algn="r" eaLnBrk="1" hangingPunct="1"/>
            <a:r>
              <a:rPr lang="ru-RU" b="1" cap="none" dirty="0" smtClean="0">
                <a:latin typeface="Helvetica"/>
                <a:ea typeface="Helvetica"/>
                <a:cs typeface="Helvetica"/>
              </a:rPr>
              <a:t>заместитель директора по УВР</a:t>
            </a:r>
          </a:p>
          <a:p>
            <a:pPr algn="r" eaLnBrk="1" hangingPunct="1"/>
            <a:r>
              <a:rPr lang="ru-RU" b="1" cap="none" dirty="0" smtClean="0">
                <a:latin typeface="Helvetica"/>
                <a:ea typeface="Helvetica"/>
                <a:cs typeface="Helvetica"/>
              </a:rPr>
              <a:t>МАОУ СОШ № 20 г. Серов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ru-RU" cap="none" dirty="0" smtClean="0"/>
              <a:t>Цель</a:t>
            </a:r>
            <a:endParaRPr lang="ru-RU" cap="none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повышение квалификации педагогов в вопросах организации образовательной деятельности учащихся на основе </a:t>
            </a:r>
            <a:r>
              <a:rPr lang="ru-RU" dirty="0" err="1" smtClean="0"/>
              <a:t>системно-деятельностного</a:t>
            </a:r>
            <a:r>
              <a:rPr lang="ru-RU" dirty="0" smtClean="0"/>
              <a:t> подхода на уроках истории и обществознания, и, как следствие,   повышение  качества учебно-воспитательного процесса.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ru-RU" cap="none" dirty="0" smtClean="0"/>
              <a:t>Задачи</a:t>
            </a:r>
            <a:endParaRPr lang="ru-RU" cap="none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34" y="2016125"/>
            <a:ext cx="8143932" cy="3449638"/>
          </a:xfrm>
        </p:spPr>
        <p:txBody>
          <a:bodyPr/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Увеличить образовательную и воспитательную эффективность уроков истории и обществознания за счет грамотного применения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Организовать профессиональное общение педагогов посредством мероприятий по обсуждению, обмену опытом в вопросах организации образовательной деятельности учащихся на уроках истории и обществознания на основе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 Повысить профессиональную компетентность педагогов в вопросах организации образовательного процесса на основе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4) Разработать методических рекомендаций для педагогов и представить их в соответствии с профессиональными затруднениями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потребностями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/>
            <a:r>
              <a:rPr lang="ru-RU" cap="none" dirty="0" smtClean="0"/>
              <a:t>Планируемые результаты</a:t>
            </a:r>
            <a:endParaRPr lang="ru-RU" cap="none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34" y="2016125"/>
            <a:ext cx="8143932" cy="3449638"/>
          </a:xfrm>
        </p:spPr>
        <p:txBody>
          <a:bodyPr/>
          <a:lstStyle/>
          <a:p>
            <a:pPr>
              <a:buNone/>
            </a:pPr>
            <a:r>
              <a:rPr lang="ru-RU" sz="1600" dirty="0" smtClean="0"/>
              <a:t>- готовность педагогов к качественному и успешному внедрению ФГОС по истории и обществознанию;</a:t>
            </a:r>
          </a:p>
          <a:p>
            <a:pPr>
              <a:buNone/>
            </a:pPr>
            <a:r>
              <a:rPr lang="ru-RU" sz="1600" dirty="0" smtClean="0"/>
              <a:t>- владение навыками разнообразного выбора форм, методов, технологий обучения с использованием технологии </a:t>
            </a:r>
            <a:r>
              <a:rPr lang="ru-RU" sz="1600" dirty="0" err="1" smtClean="0"/>
              <a:t>системно-деятельностного</a:t>
            </a:r>
            <a:r>
              <a:rPr lang="ru-RU" sz="1600" dirty="0" smtClean="0"/>
              <a:t> подхода; </a:t>
            </a:r>
          </a:p>
          <a:p>
            <a:pPr>
              <a:buNone/>
            </a:pPr>
            <a:r>
              <a:rPr lang="ru-RU" sz="1600" dirty="0" smtClean="0"/>
              <a:t>- владение навыками разработки урока с учетом требований к составлению плана урока по дидактической системе </a:t>
            </a:r>
            <a:r>
              <a:rPr lang="ru-RU" sz="1600" dirty="0" err="1" smtClean="0"/>
              <a:t>деятельностного</a:t>
            </a:r>
            <a:r>
              <a:rPr lang="ru-RU" sz="1600" dirty="0" smtClean="0"/>
              <a:t> метода; </a:t>
            </a:r>
          </a:p>
          <a:p>
            <a:pPr>
              <a:buNone/>
            </a:pPr>
            <a:r>
              <a:rPr lang="ru-RU" sz="1600" dirty="0" smtClean="0"/>
              <a:t>- владение навыками разработки цифрового   образовательного ресурса, отвечающего задачам </a:t>
            </a:r>
            <a:r>
              <a:rPr lang="ru-RU" sz="1600" dirty="0" err="1" smtClean="0"/>
              <a:t>здоровьесбережения</a:t>
            </a:r>
            <a:r>
              <a:rPr lang="ru-RU" sz="1600" dirty="0" smtClean="0"/>
              <a:t> в образовательном процессе.</a:t>
            </a:r>
            <a:endParaRPr lang="ru-RU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 eaLnBrk="1" hangingPunct="1"/>
            <a:r>
              <a:rPr lang="ru-RU" cap="none" dirty="0" smtClean="0"/>
              <a:t>Ход мастер-класса</a:t>
            </a:r>
            <a:endParaRPr lang="ru-RU" cap="none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34" y="2016125"/>
            <a:ext cx="8143932" cy="3449638"/>
          </a:xfrm>
        </p:spPr>
        <p:txBody>
          <a:bodyPr/>
          <a:lstStyle/>
          <a:p>
            <a:pPr>
              <a:buNone/>
            </a:pPr>
            <a:r>
              <a:rPr lang="ru-RU" sz="1400" dirty="0" smtClean="0"/>
              <a:t>1. </a:t>
            </a:r>
            <a:r>
              <a:rPr lang="ru-RU" sz="1400" dirty="0" smtClean="0"/>
              <a:t>Актуальность применения </a:t>
            </a:r>
            <a:r>
              <a:rPr lang="ru-RU" sz="1400" dirty="0" err="1" smtClean="0"/>
              <a:t>системно-деятельностного</a:t>
            </a:r>
            <a:r>
              <a:rPr lang="ru-RU" sz="1400" dirty="0" smtClean="0"/>
              <a:t> подхода на уроках истории и обществознания. </a:t>
            </a:r>
          </a:p>
          <a:p>
            <a:pPr>
              <a:buNone/>
            </a:pPr>
            <a:r>
              <a:rPr lang="ru-RU" sz="1400" dirty="0" smtClean="0"/>
              <a:t>2. Концептуальная основа ФГОС - </a:t>
            </a:r>
            <a:r>
              <a:rPr lang="ru-RU" sz="1400" dirty="0" err="1" smtClean="0"/>
              <a:t>системно-деятельностный</a:t>
            </a:r>
            <a:r>
              <a:rPr lang="ru-RU" sz="1400" dirty="0" smtClean="0"/>
              <a:t> подход. </a:t>
            </a:r>
          </a:p>
          <a:p>
            <a:pPr>
              <a:buNone/>
            </a:pPr>
            <a:r>
              <a:rPr lang="ru-RU" sz="1400" dirty="0" smtClean="0"/>
              <a:t>3. Средства реализации </a:t>
            </a:r>
            <a:r>
              <a:rPr lang="ru-RU" sz="1400" dirty="0" err="1" smtClean="0"/>
              <a:t>системно-деятельностный</a:t>
            </a:r>
            <a:r>
              <a:rPr lang="ru-RU" sz="1400" dirty="0" smtClean="0"/>
              <a:t> подхода на уроке</a:t>
            </a:r>
          </a:p>
          <a:p>
            <a:pPr>
              <a:buNone/>
            </a:pPr>
            <a:r>
              <a:rPr lang="ru-RU" sz="1400" dirty="0" smtClean="0"/>
              <a:t>3.1. Приемы организации этапов уроков </a:t>
            </a:r>
          </a:p>
          <a:p>
            <a:pPr>
              <a:buNone/>
            </a:pPr>
            <a:r>
              <a:rPr lang="ru-RU" sz="1400" dirty="0" smtClean="0"/>
              <a:t>3.1.1. Этап мотивирования к учебной деятельности.</a:t>
            </a:r>
          </a:p>
          <a:p>
            <a:pPr>
              <a:buNone/>
            </a:pPr>
            <a:r>
              <a:rPr lang="ru-RU" sz="1400" dirty="0" smtClean="0"/>
              <a:t>3.1.2. Этап постановки проблемы, цели урока и составления плана.</a:t>
            </a:r>
          </a:p>
          <a:p>
            <a:pPr>
              <a:buNone/>
            </a:pPr>
            <a:r>
              <a:rPr lang="ru-RU" sz="1400" dirty="0" smtClean="0"/>
              <a:t>3.1.3. Этап открытие нового знания.</a:t>
            </a:r>
          </a:p>
          <a:p>
            <a:pPr>
              <a:buNone/>
            </a:pPr>
            <a:r>
              <a:rPr lang="ru-RU" sz="1400" dirty="0" smtClean="0"/>
              <a:t>3.1.4.  Этап первичной проверки и закрепления знаний</a:t>
            </a:r>
          </a:p>
          <a:p>
            <a:pPr>
              <a:buNone/>
            </a:pPr>
            <a:r>
              <a:rPr lang="ru-RU" sz="1400" dirty="0" smtClean="0"/>
              <a:t>4. Рефлексия.  </a:t>
            </a:r>
          </a:p>
          <a:p>
            <a:pPr>
              <a:buNone/>
            </a:pPr>
            <a:r>
              <a:rPr lang="ru-RU" sz="1400" dirty="0" smtClean="0"/>
              <a:t>5. Подведение итогов. </a:t>
            </a: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500034" y="2016125"/>
            <a:ext cx="8143932" cy="34496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Сегодня </a:t>
            </a:r>
            <a:r>
              <a:rPr lang="ru-RU" dirty="0" smtClean="0"/>
              <a:t>важно </a:t>
            </a:r>
            <a:r>
              <a:rPr lang="ru-RU" dirty="0" smtClean="0"/>
              <a:t>научить обучающихся думать, принимать правильные решения, творить, высказывать свою точку зрения и аргументировать ее. Все это им поможет самоутвердиться, а значит быть более подготовленными к будущей жизни.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</TotalTime>
  <Words>331</Words>
  <Application>Microsoft Macintosh PowerPoint</Application>
  <PresentationFormat>Экран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Галерея</vt:lpstr>
      <vt:lpstr>Мастер-класс «Проектирование современных средств оценки учебных достижений учащихся на основе системно-деятельностного подхода на уроках истории и обществознания»</vt:lpstr>
      <vt:lpstr>Цель</vt:lpstr>
      <vt:lpstr>Задачи</vt:lpstr>
      <vt:lpstr>Планируемые результаты</vt:lpstr>
      <vt:lpstr>Ход мастер-класса</vt:lpstr>
      <vt:lpstr>Слайд 6</vt:lpstr>
    </vt:vector>
  </TitlesOfParts>
  <Company>At 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Station</dc:creator>
  <cp:lastModifiedBy>инф-аналитич отдел</cp:lastModifiedBy>
  <cp:revision>104</cp:revision>
  <dcterms:created xsi:type="dcterms:W3CDTF">2011-04-08T06:16:26Z</dcterms:created>
  <dcterms:modified xsi:type="dcterms:W3CDTF">2020-12-30T08:07:02Z</dcterms:modified>
</cp:coreProperties>
</file>