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4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502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62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480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000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447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39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251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894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7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3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693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06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43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1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7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98FE7-30EB-4E01-BAA4-1E4D923D1CA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9CC5C28-F4C1-4CAD-B253-4BD5C5C1E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87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8755" y="38100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"Единственное и множественное числа существительных"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0" algn="r"/>
            <a:r>
              <a:rPr lang="ru-RU" i="1" dirty="0" err="1"/>
              <a:t>Невмержицкая</a:t>
            </a:r>
            <a:r>
              <a:rPr lang="ru-RU" i="1" dirty="0"/>
              <a:t> Юлия Анатольевна,</a:t>
            </a:r>
            <a:endParaRPr lang="ru-RU" dirty="0"/>
          </a:p>
          <a:p>
            <a:pPr lvl="0" algn="r"/>
            <a:r>
              <a:rPr lang="ru-RU" i="1" dirty="0"/>
              <a:t>учитель начальная школа</a:t>
            </a:r>
            <a:endParaRPr lang="ru-RU" dirty="0"/>
          </a:p>
          <a:p>
            <a:pPr lvl="0" algn="r"/>
            <a:r>
              <a:rPr lang="ru-RU" i="1" dirty="0"/>
              <a:t>МАОУ СОШ  № 20 </a:t>
            </a:r>
            <a:r>
              <a:rPr lang="ru-RU" i="1" dirty="0" err="1"/>
              <a:t>г.Серов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193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hello_html_449e9b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7" y="1873319"/>
            <a:ext cx="3439285" cy="458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Замените картинки на слова и определите их число.</a:t>
            </a:r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75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Образуйте от слова форму множественного числа.</a:t>
            </a:r>
          </a:p>
          <a:p>
            <a:endParaRPr lang="ru-RU" sz="2800" dirty="0" smtClean="0"/>
          </a:p>
          <a:p>
            <a:r>
              <a:rPr lang="ru-RU" sz="2800" dirty="0" smtClean="0"/>
              <a:t>Сад-</a:t>
            </a:r>
          </a:p>
          <a:p>
            <a:r>
              <a:rPr lang="ru-RU" sz="2800" dirty="0" smtClean="0"/>
              <a:t>Мак -</a:t>
            </a:r>
          </a:p>
          <a:p>
            <a:r>
              <a:rPr lang="ru-RU" sz="2800" dirty="0" smtClean="0"/>
              <a:t>Цветок –</a:t>
            </a:r>
          </a:p>
          <a:p>
            <a:r>
              <a:rPr lang="ru-RU" sz="2800" dirty="0" smtClean="0"/>
              <a:t>Тарелка – </a:t>
            </a:r>
          </a:p>
          <a:p>
            <a:r>
              <a:rPr lang="ru-RU" sz="2800" dirty="0" smtClean="0"/>
              <a:t>Сахар – </a:t>
            </a:r>
          </a:p>
          <a:p>
            <a:r>
              <a:rPr lang="ru-RU" sz="2800" dirty="0" smtClean="0"/>
              <a:t>Ручка – </a:t>
            </a:r>
          </a:p>
          <a:p>
            <a:r>
              <a:rPr lang="ru-RU" sz="2800" dirty="0" smtClean="0"/>
              <a:t>Учитель - </a:t>
            </a:r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255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pPr marL="457200" indent="-457200">
              <a:buFontTx/>
              <a:buChar char="-"/>
            </a:pPr>
            <a:r>
              <a:rPr lang="ru-RU" sz="2800" dirty="0" smtClean="0"/>
              <a:t>С какими понятиями мы работали на уроке?</a:t>
            </a:r>
          </a:p>
          <a:p>
            <a:pPr marL="457200" indent="-457200">
              <a:buFontTx/>
              <a:buChar char="-"/>
            </a:pPr>
            <a:r>
              <a:rPr lang="ru-RU" sz="2800" dirty="0" smtClean="0"/>
              <a:t>Кого по итогам урока можно назвать рыцарем-победителем?</a:t>
            </a:r>
          </a:p>
          <a:p>
            <a:pPr marL="457200" indent="-457200">
              <a:buFontTx/>
              <a:buChar char="-"/>
            </a:pPr>
            <a:r>
              <a:rPr lang="ru-RU" sz="2800" dirty="0" smtClean="0"/>
              <a:t>У кого возникли трудности </a:t>
            </a:r>
            <a:r>
              <a:rPr lang="ru-RU" sz="2800" smtClean="0"/>
              <a:t>на уроке?</a:t>
            </a:r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8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- Какое </a:t>
            </a:r>
            <a:r>
              <a:rPr lang="ru-RU" sz="2800" dirty="0"/>
              <a:t>слово  появилось на доске? </a:t>
            </a:r>
          </a:p>
          <a:p>
            <a:r>
              <a:rPr lang="ru-RU" sz="2800" dirty="0"/>
              <a:t> - Что такое турнир? </a:t>
            </a:r>
          </a:p>
          <a:p>
            <a:r>
              <a:rPr lang="ru-RU" sz="2800" i="1" dirty="0"/>
              <a:t> </a:t>
            </a:r>
            <a:r>
              <a:rPr lang="ru-RU" sz="2800" dirty="0"/>
              <a:t>-  Я предлагаю наш урок провести в форме рыцарского турнира.</a:t>
            </a:r>
          </a:p>
          <a:p>
            <a:r>
              <a:rPr lang="ru-RU" sz="2800" b="1" dirty="0"/>
              <a:t>- </a:t>
            </a:r>
            <a:r>
              <a:rPr lang="ru-RU" sz="2800" dirty="0"/>
              <a:t>Эмблемой </a:t>
            </a:r>
            <a:r>
              <a:rPr lang="ru-RU" sz="2800" dirty="0" smtClean="0"/>
              <a:t>будет </a:t>
            </a:r>
            <a:r>
              <a:rPr lang="ru-RU" sz="2800" dirty="0"/>
              <a:t>щит – символ рыцарского </a:t>
            </a:r>
            <a:r>
              <a:rPr lang="ru-RU" sz="2800" dirty="0" smtClean="0"/>
              <a:t>герба.</a:t>
            </a:r>
          </a:p>
          <a:p>
            <a:r>
              <a:rPr lang="ru-RU" sz="2800" dirty="0"/>
              <a:t>- Наш турнир будет состоять из пяти туров, в каждом туре будут задания.                      За правильный ответ и хорошую работу в тетради вы будете получать </a:t>
            </a:r>
            <a:r>
              <a:rPr lang="ru-RU" sz="2800" dirty="0" smtClean="0"/>
              <a:t>награды</a:t>
            </a:r>
            <a:r>
              <a:rPr lang="ru-RU" sz="2800" dirty="0"/>
              <a:t>.</a:t>
            </a:r>
          </a:p>
          <a:p>
            <a:r>
              <a:rPr lang="ru-RU" sz="2800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67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r>
              <a:rPr lang="ru-RU" sz="2800" dirty="0"/>
              <a:t> </a:t>
            </a:r>
            <a:r>
              <a:rPr lang="ru-RU" sz="2800" b="1" dirty="0"/>
              <a:t>ТУР 1 «САМЫЙ АККУРАТНЫЙ</a:t>
            </a:r>
            <a:r>
              <a:rPr lang="ru-RU" sz="2800" b="1" dirty="0" smtClean="0"/>
              <a:t>»</a:t>
            </a:r>
          </a:p>
          <a:p>
            <a:endParaRPr lang="ru-RU" sz="2800" dirty="0"/>
          </a:p>
          <a:p>
            <a:r>
              <a:rPr lang="ru-RU" sz="2800" dirty="0"/>
              <a:t>С какой буквы начинается слово «турнир»?</a:t>
            </a:r>
          </a:p>
          <a:p>
            <a:r>
              <a:rPr lang="ru-RU" sz="2800" dirty="0"/>
              <a:t> -  Что вы можете рассказать об этой букве?</a:t>
            </a:r>
          </a:p>
          <a:p>
            <a:r>
              <a:rPr lang="ru-RU" sz="2800" dirty="0"/>
              <a:t> -   Давайте вспомним, как правильно пишется буква Тт. </a:t>
            </a:r>
            <a:r>
              <a:rPr lang="ru-RU" sz="2800" dirty="0" smtClean="0"/>
              <a:t> </a:t>
            </a:r>
          </a:p>
          <a:p>
            <a:endParaRPr lang="ru-RU" sz="2800" dirty="0"/>
          </a:p>
          <a:p>
            <a:r>
              <a:rPr lang="ru-RU" sz="2800" dirty="0"/>
              <a:t>Аккуратно пропишите эту букву в строку. </a:t>
            </a:r>
            <a:endParaRPr lang="ru-RU" sz="2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681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/>
              <a:t> ТУР 2 «САМЫЙ ЗНАЮЩИЙ»</a:t>
            </a:r>
          </a:p>
          <a:p>
            <a:r>
              <a:rPr lang="ru-RU" sz="2800" dirty="0"/>
              <a:t>- В этом туре мы поиграем в игру «Угадай слово». Я загадаю вам загадки, а ваша задача красиво и правильно написать отгадки</a:t>
            </a:r>
          </a:p>
          <a:p>
            <a:pPr lvl="0"/>
            <a:r>
              <a:rPr lang="ru-RU" sz="2800" dirty="0"/>
              <a:t>Дремучий лес к стеклу прирос</a:t>
            </a:r>
          </a:p>
          <a:p>
            <a:r>
              <a:rPr lang="ru-RU" sz="2800" dirty="0"/>
              <a:t>Нарисовал его… </a:t>
            </a:r>
          </a:p>
          <a:p>
            <a:pPr lvl="0"/>
            <a:r>
              <a:rPr lang="ru-RU" sz="2800" dirty="0"/>
              <a:t>Льётся речка -  мы лежим</a:t>
            </a:r>
          </a:p>
          <a:p>
            <a:r>
              <a:rPr lang="ru-RU" sz="2800" dirty="0"/>
              <a:t>Лёд на речке – мы </a:t>
            </a:r>
            <a:r>
              <a:rPr lang="ru-RU" sz="2800" dirty="0" smtClean="0"/>
              <a:t>бежим….</a:t>
            </a:r>
            <a:endParaRPr lang="ru-RU" sz="2800" dirty="0"/>
          </a:p>
          <a:p>
            <a:pPr lvl="0"/>
            <a:r>
              <a:rPr lang="ru-RU" sz="2800" dirty="0"/>
              <a:t>Что за Мастер? Крепкий Мастер!</a:t>
            </a:r>
            <a:br>
              <a:rPr lang="ru-RU" sz="2800" dirty="0"/>
            </a:br>
            <a:r>
              <a:rPr lang="ru-RU" sz="2800" dirty="0"/>
              <a:t>Полено развалил на части.</a:t>
            </a:r>
            <a:br>
              <a:rPr lang="ru-RU" sz="2800" dirty="0"/>
            </a:br>
            <a:r>
              <a:rPr lang="ru-RU" sz="2800" dirty="0"/>
              <a:t>Стальная Голова</a:t>
            </a:r>
            <a:br>
              <a:rPr lang="ru-RU" sz="2800" dirty="0"/>
            </a:br>
            <a:r>
              <a:rPr lang="ru-RU" sz="2800" dirty="0"/>
              <a:t>Поколола нам дрова.</a:t>
            </a:r>
            <a:br>
              <a:rPr lang="ru-RU" sz="2800" dirty="0"/>
            </a:br>
            <a:r>
              <a:rPr lang="ru-RU" sz="2800" dirty="0"/>
              <a:t>И в деревнях до сих пор</a:t>
            </a:r>
            <a:br>
              <a:rPr lang="ru-RU" sz="2800" dirty="0"/>
            </a:br>
            <a:r>
              <a:rPr lang="ru-RU" sz="2800" dirty="0"/>
              <a:t>Мастер </a:t>
            </a:r>
            <a:r>
              <a:rPr lang="ru-RU" sz="2800" dirty="0" smtClean="0"/>
              <a:t>славится…..</a:t>
            </a:r>
            <a:endParaRPr lang="ru-RU" sz="2800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248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r>
              <a:rPr lang="ru-RU" sz="2800" dirty="0"/>
              <a:t> </a:t>
            </a:r>
            <a:r>
              <a:rPr lang="ru-RU" sz="2400" dirty="0"/>
              <a:t>- Какие слова мы повторили?</a:t>
            </a:r>
          </a:p>
          <a:p>
            <a:r>
              <a:rPr lang="ru-RU" sz="2400" dirty="0"/>
              <a:t>Какая общая орфограмма в этих словах?</a:t>
            </a:r>
          </a:p>
          <a:p>
            <a:r>
              <a:rPr lang="ru-RU" sz="2400" dirty="0"/>
              <a:t>Как записали каждое из слов? </a:t>
            </a:r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Образуйте от каждого слова форму </a:t>
            </a:r>
            <a:r>
              <a:rPr lang="ru-RU" sz="2400" dirty="0" err="1"/>
              <a:t>множ</a:t>
            </a:r>
            <a:r>
              <a:rPr lang="ru-RU" sz="2400" dirty="0"/>
              <a:t>. числа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345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r>
              <a:rPr lang="ru-RU" sz="2800" dirty="0"/>
              <a:t> </a:t>
            </a:r>
            <a:r>
              <a:rPr lang="ru-RU" sz="2400" b="1" dirty="0"/>
              <a:t>ТУР 3 «Определи тему»</a:t>
            </a:r>
          </a:p>
          <a:p>
            <a:r>
              <a:rPr lang="ru-RU" sz="2400" dirty="0"/>
              <a:t>Определим тему нашего урока. </a:t>
            </a:r>
          </a:p>
          <a:p>
            <a:r>
              <a:rPr lang="ru-RU" sz="2400" dirty="0"/>
              <a:t>Прочитайте слова, которые развешаны по классу.</a:t>
            </a:r>
          </a:p>
          <a:p>
            <a:r>
              <a:rPr lang="ru-RU" sz="2400" dirty="0"/>
              <a:t>– Какой частью речи они являются? Разделите их на две группы. </a:t>
            </a:r>
          </a:p>
          <a:p>
            <a:r>
              <a:rPr lang="ru-RU" sz="2400" dirty="0"/>
              <a:t>У каждого из этих слов есть своя пара. С помощью этих слов мы и определим тему. Походите по классу и найдите пару каждому слову. </a:t>
            </a:r>
            <a:endParaRPr lang="ru-RU" sz="2400" dirty="0" smtClean="0"/>
          </a:p>
          <a:p>
            <a:r>
              <a:rPr lang="ru-RU" sz="2400" dirty="0"/>
              <a:t>– По какому признаку объединили эти существительные?</a:t>
            </a:r>
          </a:p>
          <a:p>
            <a:r>
              <a:rPr lang="ru-RU" sz="2400" dirty="0"/>
              <a:t>Подумайте, какая тема нашего урока?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7042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r>
              <a:rPr lang="ru-RU" sz="2800" dirty="0"/>
              <a:t> </a:t>
            </a:r>
            <a:r>
              <a:rPr lang="ru-RU" sz="2400" b="1" dirty="0"/>
              <a:t>Тур 4 «Игра наоборот»</a:t>
            </a:r>
            <a:endParaRPr lang="ru-RU" sz="2400" dirty="0"/>
          </a:p>
          <a:p>
            <a:r>
              <a:rPr lang="ru-RU" sz="2400" dirty="0" smtClean="0"/>
              <a:t>Я </a:t>
            </a:r>
            <a:r>
              <a:rPr lang="ru-RU" sz="2400" dirty="0"/>
              <a:t>называю один предмет, а вы называете много предметов, и, наоборот, когда я называю много предметов, вы называете один предмет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Школа - ….., вёдра - ….., сапог - ….., воробей - ….., поле - ….., шапка - ….., карандаши - ……., яблоко - ……..,окно - ………, пироги - ………, туфля - …………, ученики - ……….., учитель - …………., дождь - ………, тетради - ………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156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b="1" dirty="0"/>
              <a:t>Тур 5. «Узнай новое»</a:t>
            </a:r>
            <a:endParaRPr lang="ru-RU" sz="28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/>
              <a:t>Прочитайте </a:t>
            </a:r>
            <a:r>
              <a:rPr lang="ru-RU" sz="2800" dirty="0"/>
              <a:t>слова.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Ножницы, клещи, коньки, брюки.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Образуйте форму единственного числа.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Прочитайте: сахар, грусть, соль, молоко. </a:t>
            </a:r>
            <a:r>
              <a:rPr lang="ru-RU" sz="2800" dirty="0" smtClean="0"/>
              <a:t>Образуйте </a:t>
            </a:r>
            <a:r>
              <a:rPr lang="ru-RU" sz="2800" dirty="0" err="1"/>
              <a:t>множ</a:t>
            </a:r>
            <a:r>
              <a:rPr lang="ru-RU" sz="2800" dirty="0"/>
              <a:t>. число.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008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892629"/>
            <a:ext cx="8915399" cy="5011033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Упр. 111.</a:t>
            </a:r>
          </a:p>
          <a:p>
            <a:r>
              <a:rPr lang="ru-RU" sz="2800" dirty="0"/>
              <a:t>Прочитай слова. </a:t>
            </a:r>
          </a:p>
          <a:p>
            <a:r>
              <a:rPr lang="ru-RU" sz="2800" dirty="0"/>
              <a:t>Определите, изменяются ли данные имена существительные по числам. Какие из них употребляются только в единственном числе? только во множественном числе?</a:t>
            </a:r>
          </a:p>
          <a:p>
            <a:r>
              <a:rPr lang="ru-RU" sz="2800" dirty="0"/>
              <a:t>Запишите имена существительные в следующем порядке: а) те, которые изменяются по числам; б) те, которые употребляются только в единственном числе; в) те, которые употребляются только во множественном числе.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2166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</TotalTime>
  <Words>402</Words>
  <Application>Microsoft Office PowerPoint</Application>
  <PresentationFormat>Широкоэкранный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"Единственное и множественное числа существительных"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"Единственное и множественное числа существительных"</dc:title>
  <dc:creator>ntf</dc:creator>
  <cp:lastModifiedBy>ntf</cp:lastModifiedBy>
  <cp:revision>15</cp:revision>
  <dcterms:created xsi:type="dcterms:W3CDTF">2020-12-29T18:41:41Z</dcterms:created>
  <dcterms:modified xsi:type="dcterms:W3CDTF">2020-12-29T18:59:43Z</dcterms:modified>
</cp:coreProperties>
</file>