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58" r:id="rId3"/>
    <p:sldId id="334" r:id="rId4"/>
    <p:sldId id="335" r:id="rId5"/>
    <p:sldId id="336" r:id="rId6"/>
    <p:sldId id="337" r:id="rId7"/>
    <p:sldId id="338" r:id="rId8"/>
    <p:sldId id="340" r:id="rId9"/>
    <p:sldId id="341" r:id="rId10"/>
    <p:sldId id="261" r:id="rId11"/>
    <p:sldId id="339" r:id="rId12"/>
    <p:sldId id="274" r:id="rId13"/>
    <p:sldId id="29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9933"/>
    <a:srgbClr val="9966FF"/>
    <a:srgbClr val="CC3300"/>
    <a:srgbClr val="C7CA4A"/>
    <a:srgbClr val="BCBFFE"/>
    <a:srgbClr val="BCEEFE"/>
    <a:srgbClr val="99FFCC"/>
    <a:srgbClr val="FFCCFF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413" autoAdjust="0"/>
    <p:restoredTop sz="79599" autoAdjust="0"/>
  </p:normalViewPr>
  <p:slideViewPr>
    <p:cSldViewPr>
      <p:cViewPr varScale="1">
        <p:scale>
          <a:sx n="113" d="100"/>
          <a:sy n="113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2D84B7-652E-434E-8801-0BACDE2FC225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2093F0-6897-4CF0-9A0E-347E45F94E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38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D5DAA7E-2CC5-4343-AD8C-A6579078881D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E64A87B-5B95-4087-9E9E-6EED118909A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714356"/>
            <a:ext cx="7560840" cy="24472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3600" b="1" dirty="0" smtClean="0"/>
              <a:t>Как мотивировать участников образовательных отношений, чтобы достичь высокого качества образования</a:t>
            </a:r>
            <a:endParaRPr lang="ru-RU" sz="3600" dirty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3100374" y="5143512"/>
            <a:ext cx="6043626" cy="5126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Барышникова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О.С.</a:t>
            </a:r>
          </a:p>
        </p:txBody>
      </p:sp>
    </p:spTree>
    <p:extLst>
      <p:ext uri="{BB962C8B-B14F-4D97-AF65-F5344CB8AC3E}">
        <p14:creationId xmlns="" xmlns:p14="http://schemas.microsoft.com/office/powerpoint/2010/main" val="243146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235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 smtClean="0"/>
              <a:t>Успех </a:t>
            </a:r>
            <a:r>
              <a:rPr lang="ru-RU" sz="2800" b="1" smtClean="0"/>
              <a:t>каждого ребенка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1785927"/>
            <a:ext cx="8501122" cy="50167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</a:t>
            </a:r>
            <a:r>
              <a:rPr lang="ru-RU" sz="2000" dirty="0" smtClean="0"/>
              <a:t>. Построить проект «Шаг в будущее</a:t>
            </a:r>
            <a:r>
              <a:rPr lang="ru-RU" sz="2000" dirty="0" smtClean="0"/>
              <a:t>».</a:t>
            </a:r>
            <a:endParaRPr lang="ru-RU" sz="2000" dirty="0" smtClean="0"/>
          </a:p>
          <a:p>
            <a:r>
              <a:rPr lang="ru-RU" sz="2000" dirty="0" smtClean="0"/>
              <a:t>2</a:t>
            </a:r>
            <a:r>
              <a:rPr lang="ru-RU" sz="2000" dirty="0" smtClean="0"/>
              <a:t>. Принять участия в открытых </a:t>
            </a:r>
            <a:r>
              <a:rPr lang="ru-RU" sz="2000" dirty="0" err="1" smtClean="0"/>
              <a:t>онлайн-уроках</a:t>
            </a:r>
            <a:r>
              <a:rPr lang="ru-RU" sz="2000" dirty="0" smtClean="0"/>
              <a:t>, «Уроки настоящего</a:t>
            </a:r>
            <a:r>
              <a:rPr lang="ru-RU" sz="2000" dirty="0" smtClean="0"/>
              <a:t>».</a:t>
            </a:r>
            <a:endParaRPr lang="ru-RU" sz="2000" dirty="0" smtClean="0"/>
          </a:p>
          <a:p>
            <a:r>
              <a:rPr lang="ru-RU" sz="2000" dirty="0" smtClean="0"/>
              <a:t>3</a:t>
            </a:r>
            <a:r>
              <a:rPr lang="ru-RU" sz="2000" dirty="0" smtClean="0"/>
              <a:t>. Обновить материально-техническую базу для занятий физической культурой и спортом.</a:t>
            </a:r>
          </a:p>
          <a:p>
            <a:r>
              <a:rPr lang="ru-RU" sz="2000" dirty="0" smtClean="0"/>
              <a:t>4</a:t>
            </a:r>
            <a:r>
              <a:rPr lang="ru-RU" sz="2000" dirty="0" smtClean="0"/>
              <a:t>. Расширить детский технопарк «</a:t>
            </a:r>
            <a:r>
              <a:rPr lang="ru-RU" sz="2000" dirty="0" err="1" smtClean="0"/>
              <a:t>Кванториум</a:t>
            </a:r>
            <a:r>
              <a:rPr lang="ru-RU" sz="2000" dirty="0" smtClean="0"/>
              <a:t>».</a:t>
            </a:r>
          </a:p>
          <a:p>
            <a:r>
              <a:rPr lang="ru-RU" sz="2000" dirty="0" smtClean="0"/>
              <a:t>5</a:t>
            </a:r>
            <a:r>
              <a:rPr lang="ru-RU" sz="2000" dirty="0" smtClean="0"/>
              <a:t>. Внедрить методологию сопровождения, наставничества и «шефства» для обучающихся, в том числе с применением лучших практик обмена опытом между обучающимися.</a:t>
            </a:r>
          </a:p>
          <a:p>
            <a:r>
              <a:rPr lang="ru-RU" sz="2000" dirty="0" smtClean="0"/>
              <a:t>6</a:t>
            </a:r>
            <a:r>
              <a:rPr lang="ru-RU" sz="2000" dirty="0" smtClean="0"/>
              <a:t>. Создать условия </a:t>
            </a:r>
            <a:r>
              <a:rPr lang="ru-RU" sz="2000" dirty="0" smtClean="0"/>
              <a:t>для освоения дополнительных общеобразовательных программ, в том числе с использованием дистанционных технологий, для детей с </a:t>
            </a:r>
            <a:r>
              <a:rPr lang="ru-RU" sz="2000" dirty="0" smtClean="0"/>
              <a:t>ОВЗ.</a:t>
            </a:r>
            <a:endParaRPr lang="ru-RU" sz="2000" dirty="0" smtClean="0"/>
          </a:p>
          <a:p>
            <a:r>
              <a:rPr lang="ru-RU" sz="2000" dirty="0" smtClean="0"/>
              <a:t>7</a:t>
            </a:r>
            <a:r>
              <a:rPr lang="ru-RU" sz="2000" dirty="0" smtClean="0"/>
              <a:t>. </a:t>
            </a:r>
            <a:r>
              <a:rPr lang="ru-RU" sz="2000" dirty="0" err="1" smtClean="0"/>
              <a:t>Вовлечечь</a:t>
            </a:r>
            <a:r>
              <a:rPr lang="ru-RU" sz="2000" dirty="0" smtClean="0"/>
              <a:t> обучающихся в различные формы сопровождения, наставничества и «</a:t>
            </a:r>
            <a:r>
              <a:rPr lang="ru-RU" sz="2000" dirty="0" err="1" smtClean="0"/>
              <a:t>волонтерства</a:t>
            </a:r>
            <a:r>
              <a:rPr lang="ru-RU" sz="2000" dirty="0" smtClean="0"/>
              <a:t>».</a:t>
            </a:r>
          </a:p>
          <a:p>
            <a:r>
              <a:rPr lang="ru-RU" sz="2000" dirty="0" smtClean="0"/>
              <a:t>8. </a:t>
            </a:r>
            <a:r>
              <a:rPr lang="ru-RU" sz="2000" dirty="0" smtClean="0"/>
              <a:t>Разработать проект «Индивидуализации образовательной среды»</a:t>
            </a:r>
          </a:p>
          <a:p>
            <a:r>
              <a:rPr lang="ru-RU" sz="2000" dirty="0" smtClean="0"/>
              <a:t>9. </a:t>
            </a:r>
            <a:r>
              <a:rPr lang="ru-RU" sz="2000" dirty="0" smtClean="0"/>
              <a:t>Запустить проект для родителей «Урок в жанре родительского собрания».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08087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235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</a:pPr>
            <a:r>
              <a:rPr lang="ru-RU" sz="2800" b="1" dirty="0"/>
              <a:t>Обеспечение объективности образовательных результатов обучающихся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847408" y="2708920"/>
            <a:ext cx="7717344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ru-RU" sz="2400" dirty="0" smtClean="0"/>
              <a:t>– доступность </a:t>
            </a:r>
            <a:r>
              <a:rPr lang="ru-RU" sz="2400" dirty="0"/>
              <a:t>получения качественного общего образования; </a:t>
            </a:r>
          </a:p>
          <a:p>
            <a:r>
              <a:rPr lang="ru-RU" sz="2400" dirty="0"/>
              <a:t>–  </a:t>
            </a:r>
            <a:r>
              <a:rPr lang="ru-RU" sz="2400" dirty="0" smtClean="0"/>
              <a:t>формирование </a:t>
            </a:r>
            <a:r>
              <a:rPr lang="ru-RU" sz="2400" dirty="0"/>
              <a:t>содержательно-</a:t>
            </a:r>
            <a:r>
              <a:rPr lang="ru-RU" sz="2400" dirty="0" err="1"/>
              <a:t>критериальной</a:t>
            </a:r>
            <a:r>
              <a:rPr lang="ru-RU" sz="2400" dirty="0"/>
              <a:t> основы </a:t>
            </a:r>
            <a:r>
              <a:rPr lang="ru-RU" sz="2400" dirty="0" smtClean="0"/>
              <a:t>оценки </a:t>
            </a:r>
            <a:r>
              <a:rPr lang="ru-RU" sz="2400" dirty="0"/>
              <a:t>результатов освоения обучающимися </a:t>
            </a:r>
            <a:r>
              <a:rPr lang="ru-RU" sz="2400" dirty="0" smtClean="0"/>
              <a:t>основной </a:t>
            </a:r>
            <a:r>
              <a:rPr lang="ru-RU" sz="2400" dirty="0"/>
              <a:t>образовательной программы </a:t>
            </a:r>
            <a:r>
              <a:rPr lang="ru-RU" sz="2400" dirty="0" smtClean="0"/>
              <a:t>начального общего и основного </a:t>
            </a:r>
            <a:r>
              <a:rPr lang="ru-RU" sz="2400" dirty="0"/>
              <a:t>общего образования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5488" y="2000286"/>
            <a:ext cx="7799264" cy="4926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Основа объективной оценки – ФГОС</a:t>
            </a:r>
          </a:p>
        </p:txBody>
      </p:sp>
    </p:spTree>
    <p:extLst>
      <p:ext uri="{BB962C8B-B14F-4D97-AF65-F5344CB8AC3E}">
        <p14:creationId xmlns="" xmlns:p14="http://schemas.microsoft.com/office/powerpoint/2010/main" val="208087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515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effectLst/>
              </a:rPr>
              <a:t>Объективность проведения оценочных процедур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Объективными</a:t>
            </a:r>
            <a:r>
              <a:rPr lang="ru-RU" dirty="0">
                <a:solidFill>
                  <a:schemeClr val="tx1"/>
                </a:solidFill>
              </a:rPr>
              <a:t> результаты оценочных процедур и ГИА считаются при условии абсолютно безукоризненного исполнения комплекса условий, регламентирующих ту или иную процедуру.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Под </a:t>
            </a:r>
            <a:r>
              <a:rPr lang="ru-RU" b="1" dirty="0">
                <a:solidFill>
                  <a:schemeClr val="tx1"/>
                </a:solidFill>
              </a:rPr>
              <a:t>валидностью</a:t>
            </a:r>
            <a:r>
              <a:rPr lang="ru-RU" dirty="0">
                <a:solidFill>
                  <a:schemeClr val="tx1"/>
                </a:solidFill>
              </a:rPr>
              <a:t> данных понимается достоверность, надежность методики сбора, получения информации, исследовательских инструментов, измерительных операций.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Под </a:t>
            </a:r>
            <a:r>
              <a:rPr lang="ru-RU" b="1" dirty="0">
                <a:solidFill>
                  <a:schemeClr val="tx1"/>
                </a:solidFill>
              </a:rPr>
              <a:t>технологичностью</a:t>
            </a:r>
            <a:r>
              <a:rPr lang="ru-RU" dirty="0">
                <a:solidFill>
                  <a:schemeClr val="tx1"/>
                </a:solidFill>
              </a:rPr>
              <a:t> данных понимается такой формат данных, который пригоден для обработки программным способом.</a:t>
            </a:r>
          </a:p>
        </p:txBody>
      </p:sp>
    </p:spTree>
    <p:extLst>
      <p:ext uri="{BB962C8B-B14F-4D97-AF65-F5344CB8AC3E}">
        <p14:creationId xmlns="" xmlns:p14="http://schemas.microsoft.com/office/powerpoint/2010/main" val="257317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5232"/>
            <a:ext cx="8229600" cy="11235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dirty="0" smtClean="0">
                <a:effectLst/>
              </a:rPr>
              <a:t>Формирование фонда </a:t>
            </a:r>
            <a:r>
              <a:rPr lang="ru-RU" sz="2000" b="1" dirty="0">
                <a:effectLst/>
              </a:rPr>
              <a:t>оценочных средств для текущего контроля успеваемости и  промежуточной аттестации обучающихся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1560"/>
            <a:ext cx="8229600" cy="52578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Совокупность контрольно-оценочных средств образует фонд оценочных средств для проведения текущего контроля успеваемости и промежуточной аттестации обучающихся. Формирование фонда регламентирует локальный акт – Положение о фонде оценочных </a:t>
            </a: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средств.</a:t>
            </a:r>
          </a:p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Стандартизированные контрольно-оценочные средства должны соответствовать ФГОС общего образования, основной образовательной программе, учебному плану ОО, рабочей программе </a:t>
            </a: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педагога.</a:t>
            </a:r>
          </a:p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Заместитель руководителя ОО на основе протоколов анализирует образовательные результаты обучающихся, а разрыв между результатами контрольных работ и текущим оцениванием позволит увидеть объективность выставления оценок и результативность работы учителя. </a:t>
            </a:r>
          </a:p>
          <a:p>
            <a:r>
              <a:rPr lang="ru-RU" sz="1800" dirty="0">
                <a:solidFill>
                  <a:schemeClr val="tx1"/>
                </a:solidFill>
                <a:latin typeface="+mn-lt"/>
              </a:rPr>
              <a:t>В результате планомерной работы задолго до государственной итоговой аттестации можно не только выявить проблемы каждого обучающегося, но скорректировать индивидуальную образовательную траекторию для достижения успешных результатов учебной деятельности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1727840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2285992"/>
            <a:ext cx="8147248" cy="396044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Задачи: </a:t>
            </a:r>
          </a:p>
          <a:p>
            <a:pPr>
              <a:buNone/>
            </a:pPr>
            <a:r>
              <a:rPr lang="ru-RU" dirty="0" smtClean="0"/>
              <a:t>- создать творческую группу по подготовке педагогического совета; </a:t>
            </a:r>
          </a:p>
          <a:p>
            <a:pPr>
              <a:buNone/>
            </a:pPr>
            <a:r>
              <a:rPr lang="ru-RU" dirty="0" smtClean="0"/>
              <a:t>- подобрать материал, соответствующий заявленной теме;</a:t>
            </a:r>
          </a:p>
          <a:p>
            <a:pPr>
              <a:buNone/>
            </a:pPr>
            <a:r>
              <a:rPr lang="ru-RU" dirty="0" smtClean="0"/>
              <a:t>- подготовить ролики, презентации;</a:t>
            </a:r>
          </a:p>
          <a:p>
            <a:pPr>
              <a:buNone/>
            </a:pPr>
            <a:r>
              <a:rPr lang="ru-RU" dirty="0" smtClean="0"/>
              <a:t>- разработать урок;</a:t>
            </a:r>
          </a:p>
          <a:p>
            <a:pPr>
              <a:buNone/>
            </a:pPr>
            <a:r>
              <a:rPr lang="ru-RU" dirty="0" smtClean="0"/>
              <a:t>- включить учителей и родителей в активную и интерактивную работу.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32656"/>
            <a:ext cx="8229600" cy="15247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dk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sz="2800" dirty="0" smtClean="0"/>
              <a:t>Цель – планирование этапов учебной деятельности, способствующих повышению качества образования.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0248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571612"/>
            <a:ext cx="8147248" cy="46748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1 группа – участники образовательных отношений – родители</a:t>
            </a:r>
          </a:p>
          <a:p>
            <a:r>
              <a:rPr lang="ru-RU" dirty="0" smtClean="0"/>
              <a:t>Куратор – председатель Педагогического совета школы; члены группы (до 5 человек) – представители родительского комитета от каждого уровня образования.</a:t>
            </a:r>
          </a:p>
          <a:p>
            <a:r>
              <a:rPr lang="ru-RU" dirty="0" smtClean="0"/>
              <a:t>2 группа – участники образовательных отношений – педагоги.</a:t>
            </a:r>
          </a:p>
          <a:p>
            <a:r>
              <a:rPr lang="ru-RU" dirty="0" smtClean="0"/>
              <a:t>Куратор </a:t>
            </a:r>
            <a:r>
              <a:rPr lang="ru-RU" dirty="0" smtClean="0"/>
              <a:t>– заместитель директора; члены группы (до 5 человек) –педагоги из разных школьных методических объединений.</a:t>
            </a:r>
          </a:p>
          <a:p>
            <a:r>
              <a:rPr lang="ru-RU" dirty="0" smtClean="0"/>
              <a:t>Ведущие – директор школы и заместитель директор.</a:t>
            </a:r>
          </a:p>
          <a:p>
            <a:r>
              <a:rPr lang="ru-RU" dirty="0" smtClean="0"/>
              <a:t>Приглашенные для участия – весь педагогический коллектив.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500042"/>
            <a:ext cx="8229600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dk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800" dirty="0" smtClean="0"/>
              <a:t>Группы участников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0248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571612"/>
            <a:ext cx="8147248" cy="46748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«Почему ребенок перестал учиться?» </a:t>
            </a:r>
            <a:r>
              <a:rPr lang="ru-RU" sz="3200" dirty="0" smtClean="0"/>
              <a:t> 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«</a:t>
            </a:r>
            <a:r>
              <a:rPr lang="ru-RU" sz="3200" dirty="0" smtClean="0"/>
              <a:t>Как заинтересовать его учебой?» </a:t>
            </a: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500042"/>
            <a:ext cx="8229600" cy="64294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dk1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800" dirty="0" smtClean="0"/>
              <a:t>Вопросы</a:t>
            </a:r>
            <a:endParaRPr lang="ru-RU" sz="2800" dirty="0"/>
          </a:p>
        </p:txBody>
      </p:sp>
      <p:pic>
        <p:nvPicPr>
          <p:cNvPr id="4" name="Рисунок 3" descr="школьник-в-форме-сидя-на-столе-с-книгами-изолированная-иллюстрация-142469122.jpg"/>
          <p:cNvPicPr>
            <a:picLocks noChangeAspect="1"/>
          </p:cNvPicPr>
          <p:nvPr/>
        </p:nvPicPr>
        <p:blipFill>
          <a:blip r:embed="rId2" cstate="print"/>
          <a:srcRect b="9375"/>
          <a:stretch>
            <a:fillRect/>
          </a:stretch>
        </p:blipFill>
        <p:spPr>
          <a:xfrm>
            <a:off x="6072198" y="3714752"/>
            <a:ext cx="2504808" cy="23962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48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8086" t="17187" r="31269" b="21875"/>
          <a:stretch>
            <a:fillRect/>
          </a:stretch>
        </p:blipFill>
        <p:spPr bwMode="auto">
          <a:xfrm>
            <a:off x="357158" y="214289"/>
            <a:ext cx="8501122" cy="480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248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4690"/>
          <a:stretch>
            <a:fillRect/>
          </a:stretch>
        </p:blipFill>
        <p:spPr bwMode="auto">
          <a:xfrm>
            <a:off x="285720" y="857232"/>
            <a:ext cx="8528053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248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328" t="15625" r="29512" b="17187"/>
          <a:stretch>
            <a:fillRect/>
          </a:stretch>
        </p:blipFill>
        <p:spPr bwMode="auto">
          <a:xfrm>
            <a:off x="357157" y="285728"/>
            <a:ext cx="8489493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248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Без назван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214422"/>
            <a:ext cx="8346556" cy="4500594"/>
          </a:xfrm>
        </p:spPr>
      </p:pic>
    </p:spTree>
    <p:extLst>
      <p:ext uri="{BB962C8B-B14F-4D97-AF65-F5344CB8AC3E}">
        <p14:creationId xmlns="" xmlns:p14="http://schemas.microsoft.com/office/powerpoint/2010/main" val="30248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roekt.gif"/>
          <p:cNvPicPr>
            <a:picLocks noGrp="1" noChangeAspect="1"/>
          </p:cNvPicPr>
          <p:nvPr>
            <p:ph idx="1"/>
          </p:nvPr>
        </p:nvPicPr>
        <p:blipFill>
          <a:blip r:embed="rId2"/>
          <a:srcRect b="16976"/>
          <a:stretch>
            <a:fillRect/>
          </a:stretch>
        </p:blipFill>
        <p:spPr>
          <a:xfrm>
            <a:off x="1071538" y="785794"/>
            <a:ext cx="6991174" cy="4643470"/>
          </a:xfrm>
        </p:spPr>
      </p:pic>
    </p:spTree>
    <p:extLst>
      <p:ext uri="{BB962C8B-B14F-4D97-AF65-F5344CB8AC3E}">
        <p14:creationId xmlns="" xmlns:p14="http://schemas.microsoft.com/office/powerpoint/2010/main" val="30248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496</TotalTime>
  <Words>342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Как мотивировать участников образовательных отношений, чтобы достичь высокого качества образования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Успех каждого ребенка</vt:lpstr>
      <vt:lpstr>Обеспечение объективности образовательных результатов обучающихся</vt:lpstr>
      <vt:lpstr>Объективность проведения оценочных процедур</vt:lpstr>
      <vt:lpstr>Формирование фонда оценочных средств для текущего контроля успеваемости и  промежуточной аттестации обучающихся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Обеспечение объективности образовательных результатов обучающихся</dc:title>
  <dc:creator>teacher</dc:creator>
  <cp:lastModifiedBy>инф-аналитич отдел</cp:lastModifiedBy>
  <cp:revision>54</cp:revision>
  <dcterms:created xsi:type="dcterms:W3CDTF">2019-10-24T06:23:31Z</dcterms:created>
  <dcterms:modified xsi:type="dcterms:W3CDTF">2020-12-30T05:59:12Z</dcterms:modified>
</cp:coreProperties>
</file>