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4" d="100"/>
          <a:sy n="64" d="100"/>
        </p:scale>
        <p:origin x="-34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30.12.2020</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30.12.2020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30.12.2020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30.12.2020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30.12.2020</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30.12.2020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30.12.2020</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30.12.2020</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30.12.2020</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30.12.2020</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30.12.2020</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5B106E36-FD25-4E2D-B0AA-010F637433A0}" type="datetimeFigureOut">
              <a:rPr lang="ru-RU" smtClean="0"/>
              <a:pPr/>
              <a:t>30.12.2020</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725C68B6-61C2-468F-89AB-4B9F7531AA68}" type="slidenum">
              <a:rPr lang="ru-RU" smtClean="0"/>
              <a:pPr/>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53536"/>
            <a:ext cx="8229600" cy="2818274"/>
          </a:xfrm>
        </p:spPr>
        <p:txBody>
          <a:bodyPr>
            <a:noAutofit/>
          </a:bodyPr>
          <a:lstStyle/>
          <a:p>
            <a:r>
              <a:rPr lang="ru-RU" sz="3200" b="1" dirty="0" smtClean="0"/>
              <a:t>Мастер-класс «Актуальные вопросы в обучении младших школьников в аспекте реализации ФГОС НОО</a:t>
            </a:r>
            <a:r>
              <a:rPr lang="ru-RU" sz="3200" b="1" dirty="0" smtClean="0"/>
              <a:t>»</a:t>
            </a:r>
            <a:endParaRPr lang="ru-RU" sz="3200" dirty="0"/>
          </a:p>
        </p:txBody>
      </p:sp>
      <p:sp>
        <p:nvSpPr>
          <p:cNvPr id="5" name="Содержимое 4"/>
          <p:cNvSpPr>
            <a:spLocks noGrp="1"/>
          </p:cNvSpPr>
          <p:nvPr>
            <p:ph idx="1"/>
          </p:nvPr>
        </p:nvSpPr>
        <p:spPr>
          <a:xfrm>
            <a:off x="457200" y="4786322"/>
            <a:ext cx="8229600" cy="1386194"/>
          </a:xfrm>
        </p:spPr>
        <p:txBody>
          <a:bodyPr>
            <a:normAutofit fontScale="92500" lnSpcReduction="10000"/>
          </a:bodyPr>
          <a:lstStyle/>
          <a:p>
            <a:pPr algn="r">
              <a:buNone/>
            </a:pPr>
            <a:r>
              <a:rPr lang="ru-RU" dirty="0" err="1" smtClean="0"/>
              <a:t>Мельчакова</a:t>
            </a:r>
            <a:r>
              <a:rPr lang="ru-RU" dirty="0" smtClean="0"/>
              <a:t> О.В.,</a:t>
            </a:r>
          </a:p>
          <a:p>
            <a:pPr algn="r">
              <a:buNone/>
            </a:pPr>
            <a:r>
              <a:rPr lang="ru-RU" dirty="0" smtClean="0"/>
              <a:t>учитель начальных классов</a:t>
            </a:r>
          </a:p>
          <a:p>
            <a:pPr algn="r">
              <a:buNone/>
            </a:pPr>
            <a:r>
              <a:rPr lang="ru-RU" dirty="0" smtClean="0"/>
              <a:t>МАОУ СОШ № 20 г. Серов</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457200" y="1928802"/>
            <a:ext cx="8229600" cy="4243714"/>
          </a:xfrm>
        </p:spPr>
        <p:txBody>
          <a:bodyPr>
            <a:normAutofit lnSpcReduction="10000"/>
          </a:bodyPr>
          <a:lstStyle/>
          <a:p>
            <a:pPr marL="0" indent="0" algn="just">
              <a:buFontTx/>
              <a:buChar char="-"/>
            </a:pPr>
            <a:r>
              <a:rPr lang="ru-RU" dirty="0" smtClean="0"/>
              <a:t>Найдите </a:t>
            </a:r>
            <a:r>
              <a:rPr lang="ru-RU" dirty="0" smtClean="0"/>
              <a:t>в тексте обидные слова, которыми называл Носорог животных: Верблюда, Слона, Жирафа, </a:t>
            </a:r>
            <a:r>
              <a:rPr lang="ru-RU" dirty="0" smtClean="0"/>
              <a:t>Страуса </a:t>
            </a:r>
            <a:r>
              <a:rPr lang="ru-RU" dirty="0" smtClean="0"/>
              <a:t>и как каждый из них реагировал на оскорбление</a:t>
            </a:r>
            <a:r>
              <a:rPr lang="ru-RU" dirty="0" smtClean="0"/>
              <a:t>?</a:t>
            </a:r>
          </a:p>
          <a:p>
            <a:pPr marL="0" indent="0" algn="just">
              <a:buFontTx/>
              <a:buChar char="-"/>
            </a:pPr>
            <a:r>
              <a:rPr lang="ru-RU" dirty="0" smtClean="0"/>
              <a:t>- Как повел себя Носорог, когда увидел свое изображение?</a:t>
            </a:r>
          </a:p>
          <a:p>
            <a:pPr marL="0" indent="0" algn="just">
              <a:buFontTx/>
              <a:buChar char="-"/>
            </a:pPr>
            <a:r>
              <a:rPr lang="ru-RU" dirty="0" smtClean="0"/>
              <a:t>- Как же потом поступили животные? Что придумали?</a:t>
            </a:r>
          </a:p>
          <a:p>
            <a:pPr marL="0" indent="0">
              <a:buFontTx/>
              <a:buChar char="-"/>
            </a:pPr>
            <a:endParaRPr lang="ru-RU" dirty="0" smtClean="0"/>
          </a:p>
          <a:p>
            <a:pPr marL="0" indent="0">
              <a:buNone/>
            </a:pPr>
            <a:endParaRPr lang="ru-RU" dirty="0"/>
          </a:p>
        </p:txBody>
      </p:sp>
      <p:sp>
        <p:nvSpPr>
          <p:cNvPr id="3" name="Заголовок 3"/>
          <p:cNvSpPr>
            <a:spLocks noGrp="1"/>
          </p:cNvSpPr>
          <p:nvPr>
            <p:ph type="title"/>
          </p:nvPr>
        </p:nvSpPr>
        <p:spPr>
          <a:xfrm>
            <a:off x="457200" y="253536"/>
            <a:ext cx="8229600" cy="1175200"/>
          </a:xfrm>
        </p:spPr>
        <p:txBody>
          <a:bodyPr>
            <a:noAutofit/>
          </a:bodyPr>
          <a:lstStyle/>
          <a:p>
            <a:pPr algn="ctr"/>
            <a:r>
              <a:rPr lang="ru-RU" sz="3200" b="1" dirty="0" smtClean="0"/>
              <a:t>Зеркало для носорога</a:t>
            </a:r>
            <a:endParaRPr lang="ru-RU"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457200" y="1928802"/>
            <a:ext cx="8229600" cy="4243714"/>
          </a:xfrm>
        </p:spPr>
        <p:txBody>
          <a:bodyPr>
            <a:normAutofit fontScale="85000" lnSpcReduction="10000"/>
          </a:bodyPr>
          <a:lstStyle/>
          <a:p>
            <a:pPr>
              <a:buNone/>
            </a:pPr>
            <a:r>
              <a:rPr lang="ru-RU" b="1" dirty="0" smtClean="0"/>
              <a:t>Ситуация 1:</a:t>
            </a:r>
            <a:endParaRPr lang="ru-RU" dirty="0" smtClean="0"/>
          </a:p>
          <a:p>
            <a:pPr>
              <a:buNone/>
            </a:pPr>
            <a:r>
              <a:rPr lang="ru-RU" dirty="0" smtClean="0"/>
              <a:t>Вы идёте по улице. Навстречу вам идёт одноклассник и начинает вас обзывать. </a:t>
            </a:r>
          </a:p>
          <a:p>
            <a:pPr>
              <a:buNone/>
            </a:pPr>
            <a:r>
              <a:rPr lang="ru-RU" dirty="0" smtClean="0"/>
              <a:t>Как нужно себя вести? Подумайте в группе, обсудите и дайте ответ.</a:t>
            </a:r>
          </a:p>
          <a:p>
            <a:pPr>
              <a:buNone/>
            </a:pPr>
            <a:r>
              <a:rPr lang="ru-RU" b="1" dirty="0" smtClean="0"/>
              <a:t>Ситуация </a:t>
            </a:r>
            <a:r>
              <a:rPr lang="ru-RU" b="1" dirty="0" smtClean="0"/>
              <a:t>2:</a:t>
            </a:r>
            <a:endParaRPr lang="ru-RU" dirty="0" smtClean="0"/>
          </a:p>
          <a:p>
            <a:pPr>
              <a:buNone/>
            </a:pPr>
            <a:r>
              <a:rPr lang="ru-RU" dirty="0" smtClean="0"/>
              <a:t>Ваш одноклассник пытается быть похожим на вас, но только внешне: одевается и причёсывается как вы, копирует ваше поведение и речь…</a:t>
            </a:r>
          </a:p>
          <a:p>
            <a:pPr>
              <a:buNone/>
            </a:pPr>
            <a:r>
              <a:rPr lang="ru-RU" dirty="0" smtClean="0"/>
              <a:t>Как вести себя в такой ситуации? Подумайте в группе, обсудите и дайте ответ.</a:t>
            </a:r>
          </a:p>
          <a:p>
            <a:pPr marL="0" indent="0">
              <a:buFontTx/>
              <a:buChar char="-"/>
            </a:pPr>
            <a:endParaRPr lang="ru-RU" dirty="0" smtClean="0"/>
          </a:p>
          <a:p>
            <a:pPr marL="0" indent="0">
              <a:buNone/>
            </a:pPr>
            <a:endParaRPr lang="ru-RU" dirty="0"/>
          </a:p>
        </p:txBody>
      </p:sp>
      <p:sp>
        <p:nvSpPr>
          <p:cNvPr id="3" name="Заголовок 3"/>
          <p:cNvSpPr>
            <a:spLocks noGrp="1"/>
          </p:cNvSpPr>
          <p:nvPr>
            <p:ph type="title"/>
          </p:nvPr>
        </p:nvSpPr>
        <p:spPr>
          <a:xfrm>
            <a:off x="457200" y="253536"/>
            <a:ext cx="8229600" cy="1175200"/>
          </a:xfrm>
        </p:spPr>
        <p:txBody>
          <a:bodyPr>
            <a:noAutofit/>
          </a:bodyPr>
          <a:lstStyle/>
          <a:p>
            <a:pPr algn="ctr"/>
            <a:r>
              <a:rPr lang="ru-RU" sz="3200" b="1" dirty="0" smtClean="0"/>
              <a:t>Ситуации</a:t>
            </a:r>
            <a:endParaRPr lang="ru-RU"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457200" y="1928802"/>
            <a:ext cx="8229600" cy="4243714"/>
          </a:xfrm>
        </p:spPr>
        <p:txBody>
          <a:bodyPr>
            <a:normAutofit fontScale="70000" lnSpcReduction="20000"/>
          </a:bodyPr>
          <a:lstStyle/>
          <a:p>
            <a:pPr>
              <a:buNone/>
            </a:pPr>
            <a:r>
              <a:rPr lang="ru-RU" b="1" dirty="0" smtClean="0"/>
              <a:t>Ситуация 3:</a:t>
            </a:r>
            <a:endParaRPr lang="ru-RU" dirty="0" smtClean="0"/>
          </a:p>
          <a:p>
            <a:pPr>
              <a:buNone/>
            </a:pPr>
            <a:r>
              <a:rPr lang="ru-RU" dirty="0" smtClean="0"/>
              <a:t>Ваш сосед по парте постоянно выкрикивает на уроке и пытается показать, что он умнее других.</a:t>
            </a:r>
          </a:p>
          <a:p>
            <a:pPr>
              <a:buNone/>
            </a:pPr>
            <a:r>
              <a:rPr lang="ru-RU" dirty="0" smtClean="0"/>
              <a:t>Как вести себя в такой ситуации? Подумайте в группе, обсудите и дайте ответ</a:t>
            </a:r>
            <a:r>
              <a:rPr lang="ru-RU" dirty="0" smtClean="0"/>
              <a:t>.</a:t>
            </a:r>
          </a:p>
          <a:p>
            <a:pPr>
              <a:buNone/>
            </a:pPr>
            <a:endParaRPr lang="ru-RU" dirty="0" smtClean="0"/>
          </a:p>
          <a:p>
            <a:pPr>
              <a:buNone/>
            </a:pPr>
            <a:r>
              <a:rPr lang="ru-RU" dirty="0" smtClean="0"/>
              <a:t> </a:t>
            </a:r>
            <a:r>
              <a:rPr lang="ru-RU" b="1" dirty="0" smtClean="0"/>
              <a:t>Ситуация 4. </a:t>
            </a:r>
            <a:endParaRPr lang="ru-RU" dirty="0" smtClean="0"/>
          </a:p>
          <a:p>
            <a:pPr>
              <a:buNone/>
            </a:pPr>
            <a:r>
              <a:rPr lang="ru-RU" dirty="0" smtClean="0"/>
              <a:t>- Сегодня на уроке я разрешу вам делать то, чего никогда не разрешала. Познакомьтесь, это СОНЯ (учитель показывает куклу, вырезанную из бумаги). Сейчас мы ее начнем обижать. Вспомните, как вы обижаете, друг друга на перемене, когда злитесь друг на друга. </a:t>
            </a:r>
            <a:r>
              <a:rPr lang="ru-RU" u="sng" dirty="0" smtClean="0"/>
              <a:t>ВЫ друг друга обзываете.</a:t>
            </a:r>
            <a:r>
              <a:rPr lang="ru-RU" dirty="0" smtClean="0"/>
              <a:t>  Ведь обижая, даже словом, мы причиняем боль. Поэтому, когда мы будем говорить Соне что-то обидное, мы будем причинять ей боль, загибая край бумаги. </a:t>
            </a:r>
            <a:endParaRPr lang="ru-RU" dirty="0" smtClean="0"/>
          </a:p>
          <a:p>
            <a:pPr>
              <a:buNone/>
            </a:pPr>
            <a:endParaRPr lang="ru-RU" dirty="0" smtClean="0"/>
          </a:p>
          <a:p>
            <a:pPr marL="0" indent="0">
              <a:buFontTx/>
              <a:buChar char="-"/>
            </a:pPr>
            <a:endParaRPr lang="ru-RU" dirty="0" smtClean="0"/>
          </a:p>
          <a:p>
            <a:pPr marL="0" indent="0">
              <a:buNone/>
            </a:pPr>
            <a:endParaRPr lang="ru-RU" dirty="0"/>
          </a:p>
        </p:txBody>
      </p:sp>
      <p:sp>
        <p:nvSpPr>
          <p:cNvPr id="3" name="Заголовок 3"/>
          <p:cNvSpPr>
            <a:spLocks noGrp="1"/>
          </p:cNvSpPr>
          <p:nvPr>
            <p:ph type="title"/>
          </p:nvPr>
        </p:nvSpPr>
        <p:spPr>
          <a:xfrm>
            <a:off x="457200" y="253536"/>
            <a:ext cx="8229600" cy="1175200"/>
          </a:xfrm>
        </p:spPr>
        <p:txBody>
          <a:bodyPr>
            <a:noAutofit/>
          </a:bodyPr>
          <a:lstStyle/>
          <a:p>
            <a:pPr algn="ctr"/>
            <a:r>
              <a:rPr lang="ru-RU" sz="3200" b="1" dirty="0" smtClean="0"/>
              <a:t>Ситуации</a:t>
            </a:r>
            <a:endParaRPr lang="ru-RU"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457200" y="1928802"/>
            <a:ext cx="8229600" cy="4243714"/>
          </a:xfrm>
        </p:spPr>
        <p:txBody>
          <a:bodyPr>
            <a:normAutofit fontScale="70000" lnSpcReduction="20000"/>
          </a:bodyPr>
          <a:lstStyle/>
          <a:p>
            <a:pPr>
              <a:buNone/>
            </a:pPr>
            <a:r>
              <a:rPr lang="ru-RU" dirty="0" smtClean="0"/>
              <a:t>Подведем итог урока не совсем обычным способом. </a:t>
            </a:r>
          </a:p>
          <a:p>
            <a:pPr>
              <a:buNone/>
            </a:pPr>
            <a:r>
              <a:rPr lang="ru-RU" dirty="0" smtClean="0"/>
              <a:t>Он называется «Комплимент». Вы должны оценить вклад друг друга в урок и поблагодарить своих одноклассников за проведенный урок передавая это перо тому, кому адресован комплимент.    </a:t>
            </a:r>
          </a:p>
          <a:p>
            <a:pPr>
              <a:buNone/>
            </a:pPr>
            <a:r>
              <a:rPr lang="ru-RU" dirty="0" smtClean="0"/>
              <a:t>ПОЧЕМУ ПЕРО?  </a:t>
            </a:r>
          </a:p>
          <a:p>
            <a:pPr>
              <a:buNone/>
            </a:pPr>
            <a:r>
              <a:rPr lang="ru-RU" dirty="0" smtClean="0"/>
              <a:t>Перо павлина – символ благородства, богатства, любви, возрождения. Символ доверия, высокой духовности, творчества и воли. В Древней Греции считали, что взявший в руки перо, наделялся таким качеством, как мудрость. </a:t>
            </a:r>
          </a:p>
          <a:p>
            <a:pPr>
              <a:buNone/>
            </a:pPr>
            <a:r>
              <a:rPr lang="ru-RU" dirty="0" smtClean="0"/>
              <a:t>Эти качества есть в человеке, может они иногда скрыты от наших глаз. Такой человек обязательно проживет достойную жизнь.</a:t>
            </a:r>
          </a:p>
          <a:p>
            <a:pPr>
              <a:buNone/>
            </a:pPr>
            <a:endParaRPr lang="ru-RU" dirty="0" smtClean="0"/>
          </a:p>
          <a:p>
            <a:pPr marL="0" indent="0">
              <a:buFontTx/>
              <a:buChar char="-"/>
            </a:pPr>
            <a:endParaRPr lang="ru-RU" dirty="0" smtClean="0"/>
          </a:p>
          <a:p>
            <a:pPr marL="0" indent="0">
              <a:buNone/>
            </a:pPr>
            <a:endParaRPr lang="ru-RU" dirty="0"/>
          </a:p>
        </p:txBody>
      </p:sp>
      <p:sp>
        <p:nvSpPr>
          <p:cNvPr id="3" name="Заголовок 3"/>
          <p:cNvSpPr>
            <a:spLocks noGrp="1"/>
          </p:cNvSpPr>
          <p:nvPr>
            <p:ph type="title"/>
          </p:nvPr>
        </p:nvSpPr>
        <p:spPr>
          <a:xfrm>
            <a:off x="457200" y="253536"/>
            <a:ext cx="8229600" cy="1175200"/>
          </a:xfrm>
        </p:spPr>
        <p:txBody>
          <a:bodyPr>
            <a:noAutofit/>
          </a:bodyPr>
          <a:lstStyle/>
          <a:p>
            <a:pPr algn="ctr"/>
            <a:r>
              <a:rPr lang="ru-RU" sz="3200" b="1" smtClean="0"/>
              <a:t>Рефлексия</a:t>
            </a:r>
            <a:endParaRPr lang="ru-RU"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53536"/>
            <a:ext cx="8229600" cy="1175200"/>
          </a:xfrm>
        </p:spPr>
        <p:txBody>
          <a:bodyPr>
            <a:noAutofit/>
          </a:bodyPr>
          <a:lstStyle/>
          <a:p>
            <a:pPr algn="ctr"/>
            <a:r>
              <a:rPr lang="ru-RU" sz="3200" b="1" dirty="0" smtClean="0"/>
              <a:t>Цели урока</a:t>
            </a:r>
            <a:endParaRPr lang="ru-RU" sz="3200" dirty="0"/>
          </a:p>
        </p:txBody>
      </p:sp>
      <p:sp>
        <p:nvSpPr>
          <p:cNvPr id="5" name="Содержимое 4"/>
          <p:cNvSpPr>
            <a:spLocks noGrp="1"/>
          </p:cNvSpPr>
          <p:nvPr>
            <p:ph idx="1"/>
          </p:nvPr>
        </p:nvSpPr>
        <p:spPr>
          <a:xfrm>
            <a:off x="457200" y="1928802"/>
            <a:ext cx="8229600" cy="4243714"/>
          </a:xfrm>
        </p:spPr>
        <p:txBody>
          <a:bodyPr>
            <a:normAutofit/>
          </a:bodyPr>
          <a:lstStyle/>
          <a:p>
            <a:pPr>
              <a:buNone/>
            </a:pPr>
            <a:r>
              <a:rPr lang="ru-RU" dirty="0" smtClean="0"/>
              <a:t>- познакомить детей с произведением С. В. Михалкова «Зеркало»;</a:t>
            </a:r>
          </a:p>
          <a:p>
            <a:pPr>
              <a:buNone/>
            </a:pPr>
            <a:r>
              <a:rPr lang="ru-RU" dirty="0" smtClean="0"/>
              <a:t>- формировать умения работать с текстом;</a:t>
            </a:r>
          </a:p>
          <a:p>
            <a:pPr>
              <a:buNone/>
            </a:pPr>
            <a:r>
              <a:rPr lang="ru-RU" dirty="0" smtClean="0"/>
              <a:t>- расширять читательский опыт детей через слушание и самостоятельное чтение;</a:t>
            </a:r>
          </a:p>
          <a:p>
            <a:pPr>
              <a:buNone/>
            </a:pPr>
            <a:r>
              <a:rPr lang="ru-RU" dirty="0" smtClean="0"/>
              <a:t>- развивать творческие способности детей, их память, внимание, воображение</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Без названия.jpg"/>
          <p:cNvPicPr>
            <a:picLocks noChangeAspect="1"/>
          </p:cNvPicPr>
          <p:nvPr/>
        </p:nvPicPr>
        <p:blipFill>
          <a:blip r:embed="rId2"/>
          <a:stretch>
            <a:fillRect/>
          </a:stretch>
        </p:blipFill>
        <p:spPr>
          <a:xfrm>
            <a:off x="500034" y="571480"/>
            <a:ext cx="1876425" cy="2438400"/>
          </a:xfrm>
          <a:prstGeom prst="rect">
            <a:avLst/>
          </a:prstGeom>
        </p:spPr>
      </p:pic>
      <p:pic>
        <p:nvPicPr>
          <p:cNvPr id="9" name="Рисунок 8" descr="Без названия (4).jpg"/>
          <p:cNvPicPr>
            <a:picLocks noChangeAspect="1"/>
          </p:cNvPicPr>
          <p:nvPr/>
        </p:nvPicPr>
        <p:blipFill>
          <a:blip r:embed="rId3"/>
          <a:stretch>
            <a:fillRect/>
          </a:stretch>
        </p:blipFill>
        <p:spPr>
          <a:xfrm>
            <a:off x="6072198" y="785794"/>
            <a:ext cx="2028825" cy="2247900"/>
          </a:xfrm>
          <a:prstGeom prst="rect">
            <a:avLst/>
          </a:prstGeom>
        </p:spPr>
      </p:pic>
      <p:pic>
        <p:nvPicPr>
          <p:cNvPr id="10" name="Рисунок 9" descr="Без названия (5).jpg"/>
          <p:cNvPicPr>
            <a:picLocks noChangeAspect="1"/>
          </p:cNvPicPr>
          <p:nvPr/>
        </p:nvPicPr>
        <p:blipFill>
          <a:blip r:embed="rId4"/>
          <a:stretch>
            <a:fillRect/>
          </a:stretch>
        </p:blipFill>
        <p:spPr>
          <a:xfrm>
            <a:off x="4643438" y="3571876"/>
            <a:ext cx="1752600" cy="2600325"/>
          </a:xfrm>
          <a:prstGeom prst="rect">
            <a:avLst/>
          </a:prstGeom>
        </p:spPr>
      </p:pic>
      <p:pic>
        <p:nvPicPr>
          <p:cNvPr id="11" name="Рисунок 10" descr="Без названия (1).jpg"/>
          <p:cNvPicPr>
            <a:picLocks noChangeAspect="1"/>
          </p:cNvPicPr>
          <p:nvPr/>
        </p:nvPicPr>
        <p:blipFill>
          <a:blip r:embed="rId5"/>
          <a:stretch>
            <a:fillRect/>
          </a:stretch>
        </p:blipFill>
        <p:spPr>
          <a:xfrm>
            <a:off x="2428860" y="3714752"/>
            <a:ext cx="1838325" cy="24955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53536"/>
            <a:ext cx="8229600" cy="1175200"/>
          </a:xfrm>
        </p:spPr>
        <p:txBody>
          <a:bodyPr>
            <a:noAutofit/>
          </a:bodyPr>
          <a:lstStyle/>
          <a:p>
            <a:pPr algn="ctr"/>
            <a:r>
              <a:rPr lang="ru-RU" sz="3200" b="1" dirty="0" smtClean="0"/>
              <a:t>Загадка</a:t>
            </a:r>
            <a:endParaRPr lang="ru-RU" sz="3200" dirty="0"/>
          </a:p>
        </p:txBody>
      </p:sp>
      <p:sp>
        <p:nvSpPr>
          <p:cNvPr id="5" name="Содержимое 4"/>
          <p:cNvSpPr>
            <a:spLocks noGrp="1"/>
          </p:cNvSpPr>
          <p:nvPr>
            <p:ph idx="1"/>
          </p:nvPr>
        </p:nvSpPr>
        <p:spPr>
          <a:xfrm>
            <a:off x="457200" y="1928802"/>
            <a:ext cx="8229600" cy="4243714"/>
          </a:xfrm>
        </p:spPr>
        <p:txBody>
          <a:bodyPr>
            <a:normAutofit/>
          </a:bodyPr>
          <a:lstStyle/>
          <a:p>
            <a:pPr marL="0" indent="0">
              <a:buNone/>
            </a:pPr>
            <a:r>
              <a:rPr lang="ru-RU" dirty="0" smtClean="0"/>
              <a:t>- </a:t>
            </a:r>
            <a:r>
              <a:rPr lang="ru-RU" i="1" dirty="0" smtClean="0"/>
              <a:t>Мудрец в нем видел мудреца,</a:t>
            </a:r>
            <a:endParaRPr lang="ru-RU" dirty="0" smtClean="0"/>
          </a:p>
          <a:p>
            <a:pPr marL="0" indent="0">
              <a:buNone/>
            </a:pPr>
            <a:r>
              <a:rPr lang="ru-RU" i="1" dirty="0" smtClean="0"/>
              <a:t>Глупец – глупца, баран – барана.</a:t>
            </a:r>
            <a:endParaRPr lang="ru-RU" dirty="0" smtClean="0"/>
          </a:p>
          <a:p>
            <a:pPr marL="0" indent="0">
              <a:buNone/>
            </a:pPr>
            <a:r>
              <a:rPr lang="ru-RU" i="1" dirty="0" smtClean="0"/>
              <a:t>Овцу в нем видела овца,</a:t>
            </a:r>
            <a:endParaRPr lang="ru-RU" dirty="0" smtClean="0"/>
          </a:p>
          <a:p>
            <a:pPr marL="0" indent="0">
              <a:buNone/>
            </a:pPr>
            <a:r>
              <a:rPr lang="ru-RU" i="1" dirty="0" smtClean="0"/>
              <a:t>И обезьяну – обезьяна,</a:t>
            </a:r>
            <a:endParaRPr lang="ru-RU" dirty="0" smtClean="0"/>
          </a:p>
          <a:p>
            <a:pPr marL="0" indent="0">
              <a:buNone/>
            </a:pPr>
            <a:r>
              <a:rPr lang="ru-RU" i="1" dirty="0" smtClean="0"/>
              <a:t>А вот подвели к нему Федю Баратова,</a:t>
            </a:r>
            <a:endParaRPr lang="ru-RU" dirty="0" smtClean="0"/>
          </a:p>
          <a:p>
            <a:pPr marL="0" indent="0">
              <a:buNone/>
            </a:pPr>
            <a:r>
              <a:rPr lang="ru-RU" i="1" dirty="0" smtClean="0"/>
              <a:t>И Федя </a:t>
            </a:r>
            <a:r>
              <a:rPr lang="ru-RU" i="1" dirty="0" err="1" smtClean="0"/>
              <a:t>неряху</a:t>
            </a:r>
            <a:r>
              <a:rPr lang="ru-RU" i="1" dirty="0" smtClean="0"/>
              <a:t> увидел лохматого.</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53536"/>
            <a:ext cx="8229600" cy="1175200"/>
          </a:xfrm>
        </p:spPr>
        <p:txBody>
          <a:bodyPr>
            <a:noAutofit/>
          </a:bodyPr>
          <a:lstStyle/>
          <a:p>
            <a:pPr algn="ctr"/>
            <a:r>
              <a:rPr lang="ru-RU" sz="3200" b="1" dirty="0" smtClean="0"/>
              <a:t>Басня «Зеркало»</a:t>
            </a:r>
            <a:endParaRPr lang="ru-RU" sz="3200" dirty="0"/>
          </a:p>
        </p:txBody>
      </p:sp>
      <p:pic>
        <p:nvPicPr>
          <p:cNvPr id="7" name="Содержимое 6" descr="1aeea137cc97741.jpg"/>
          <p:cNvPicPr>
            <a:picLocks noGrp="1" noChangeAspect="1"/>
          </p:cNvPicPr>
          <p:nvPr>
            <p:ph idx="1"/>
          </p:nvPr>
        </p:nvPicPr>
        <p:blipFill>
          <a:blip r:embed="rId2"/>
          <a:stretch>
            <a:fillRect/>
          </a:stretch>
        </p:blipFill>
        <p:spPr>
          <a:xfrm>
            <a:off x="928662" y="1643049"/>
            <a:ext cx="7429552" cy="4703229"/>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53536"/>
            <a:ext cx="8229600" cy="1175200"/>
          </a:xfrm>
        </p:spPr>
        <p:txBody>
          <a:bodyPr>
            <a:noAutofit/>
          </a:bodyPr>
          <a:lstStyle/>
          <a:p>
            <a:pPr algn="ctr"/>
            <a:r>
              <a:rPr lang="ru-RU" sz="3200" b="1" dirty="0" smtClean="0"/>
              <a:t>Загадка</a:t>
            </a:r>
            <a:endParaRPr lang="ru-RU" sz="3200" dirty="0"/>
          </a:p>
        </p:txBody>
      </p:sp>
      <p:sp>
        <p:nvSpPr>
          <p:cNvPr id="5" name="Содержимое 4"/>
          <p:cNvSpPr>
            <a:spLocks noGrp="1"/>
          </p:cNvSpPr>
          <p:nvPr>
            <p:ph idx="1"/>
          </p:nvPr>
        </p:nvSpPr>
        <p:spPr>
          <a:xfrm>
            <a:off x="457200" y="1928802"/>
            <a:ext cx="8229600" cy="4243714"/>
          </a:xfrm>
        </p:spPr>
        <p:txBody>
          <a:bodyPr>
            <a:normAutofit/>
          </a:bodyPr>
          <a:lstStyle/>
          <a:p>
            <a:pPr marL="0" indent="0">
              <a:buNone/>
            </a:pPr>
            <a:r>
              <a:rPr lang="ru-RU" dirty="0" smtClean="0"/>
              <a:t>- </a:t>
            </a:r>
            <a:r>
              <a:rPr lang="ru-RU" i="1" dirty="0" smtClean="0"/>
              <a:t>Мудрец в нем видел мудреца,</a:t>
            </a:r>
            <a:endParaRPr lang="ru-RU" dirty="0" smtClean="0"/>
          </a:p>
          <a:p>
            <a:pPr marL="0" indent="0">
              <a:buNone/>
            </a:pPr>
            <a:r>
              <a:rPr lang="ru-RU" i="1" dirty="0" smtClean="0"/>
              <a:t>Глупец – глупца, баран – барана.</a:t>
            </a:r>
            <a:endParaRPr lang="ru-RU" dirty="0" smtClean="0"/>
          </a:p>
          <a:p>
            <a:pPr marL="0" indent="0">
              <a:buNone/>
            </a:pPr>
            <a:r>
              <a:rPr lang="ru-RU" i="1" dirty="0" smtClean="0"/>
              <a:t>Овцу в нем видела овца,</a:t>
            </a:r>
            <a:endParaRPr lang="ru-RU" dirty="0" smtClean="0"/>
          </a:p>
          <a:p>
            <a:pPr marL="0" indent="0">
              <a:buNone/>
            </a:pPr>
            <a:r>
              <a:rPr lang="ru-RU" i="1" dirty="0" smtClean="0"/>
              <a:t>И обезьяну – обезьяна,</a:t>
            </a:r>
            <a:endParaRPr lang="ru-RU" dirty="0" smtClean="0"/>
          </a:p>
          <a:p>
            <a:pPr marL="0" indent="0">
              <a:buNone/>
            </a:pPr>
            <a:r>
              <a:rPr lang="ru-RU" i="1" dirty="0" smtClean="0"/>
              <a:t>А вот подвели к нему Федю Баратова,</a:t>
            </a:r>
            <a:endParaRPr lang="ru-RU" dirty="0" smtClean="0"/>
          </a:p>
          <a:p>
            <a:pPr marL="0" indent="0">
              <a:buNone/>
            </a:pPr>
            <a:r>
              <a:rPr lang="ru-RU" i="1" dirty="0" smtClean="0"/>
              <a:t>И Федя </a:t>
            </a:r>
            <a:r>
              <a:rPr lang="ru-RU" i="1" dirty="0" err="1" smtClean="0"/>
              <a:t>неряху</a:t>
            </a:r>
            <a:r>
              <a:rPr lang="ru-RU" i="1" dirty="0" smtClean="0"/>
              <a:t> увидел лохматого.</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457200" y="1928802"/>
            <a:ext cx="8229600" cy="4243714"/>
          </a:xfrm>
        </p:spPr>
        <p:txBody>
          <a:bodyPr>
            <a:normAutofit/>
          </a:bodyPr>
          <a:lstStyle/>
          <a:p>
            <a:pPr marL="0" indent="0">
              <a:buNone/>
            </a:pPr>
            <a:r>
              <a:rPr lang="ru-RU" b="1" dirty="0" smtClean="0"/>
              <a:t>Басня</a:t>
            </a:r>
            <a:r>
              <a:rPr lang="ru-RU" dirty="0" smtClean="0"/>
              <a:t> — </a:t>
            </a:r>
            <a:r>
              <a:rPr lang="ru-RU" b="1" dirty="0" smtClean="0"/>
              <a:t>это</a:t>
            </a:r>
            <a:r>
              <a:rPr lang="ru-RU" dirty="0" smtClean="0"/>
              <a:t> краткий нравоучительный рассказ в прозаической или стихотворной форме, в начале или в конце которого содержится четко сформулированный поучительный вывод, или мораль.</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457200" y="1928802"/>
            <a:ext cx="8229600" cy="4243714"/>
          </a:xfrm>
        </p:spPr>
        <p:txBody>
          <a:bodyPr>
            <a:normAutofit/>
          </a:bodyPr>
          <a:lstStyle/>
          <a:p>
            <a:pPr>
              <a:buNone/>
            </a:pPr>
            <a:r>
              <a:rPr lang="ru-RU" dirty="0" smtClean="0"/>
              <a:t>- Назовите  главного героя этого произведения?    </a:t>
            </a:r>
          </a:p>
          <a:p>
            <a:pPr>
              <a:buNone/>
            </a:pPr>
            <a:r>
              <a:rPr lang="ru-RU" dirty="0" smtClean="0"/>
              <a:t> -Как вы считаете, он положительный или отрицательный герой? Почему?</a:t>
            </a:r>
          </a:p>
          <a:p>
            <a:pPr>
              <a:buNone/>
            </a:pPr>
            <a:r>
              <a:rPr lang="ru-RU" i="1" dirty="0" smtClean="0"/>
              <a:t> -</a:t>
            </a:r>
            <a:r>
              <a:rPr lang="ru-RU" dirty="0" smtClean="0"/>
              <a:t>Кого мы узнаём в этих животных?</a:t>
            </a:r>
            <a:r>
              <a:rPr lang="ru-RU" i="1" dirty="0" smtClean="0"/>
              <a:t> </a:t>
            </a:r>
            <a:endParaRPr lang="ru-RU" dirty="0" smtClean="0"/>
          </a:p>
          <a:p>
            <a:pPr>
              <a:buNone/>
            </a:pPr>
            <a:r>
              <a:rPr lang="ru-RU" dirty="0" smtClean="0"/>
              <a:t>- Какие человеческие пороки обычно высмеивают  баснописцы в своих баснях?</a:t>
            </a:r>
            <a:endParaRPr lang="ru-RU" dirty="0"/>
          </a:p>
        </p:txBody>
      </p:sp>
      <p:sp>
        <p:nvSpPr>
          <p:cNvPr id="3" name="Заголовок 3"/>
          <p:cNvSpPr>
            <a:spLocks noGrp="1"/>
          </p:cNvSpPr>
          <p:nvPr>
            <p:ph type="title"/>
          </p:nvPr>
        </p:nvSpPr>
        <p:spPr>
          <a:xfrm>
            <a:off x="457200" y="253536"/>
            <a:ext cx="8229600" cy="1175200"/>
          </a:xfrm>
        </p:spPr>
        <p:txBody>
          <a:bodyPr>
            <a:noAutofit/>
          </a:bodyPr>
          <a:lstStyle/>
          <a:p>
            <a:pPr algn="ctr"/>
            <a:r>
              <a:rPr lang="ru-RU" sz="3200" b="1" dirty="0" smtClean="0"/>
              <a:t>Анализ текста басни</a:t>
            </a:r>
            <a:endParaRPr lang="ru-RU"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457200" y="1928802"/>
            <a:ext cx="8229600" cy="4243714"/>
          </a:xfrm>
        </p:spPr>
        <p:txBody>
          <a:bodyPr>
            <a:normAutofit fontScale="92500" lnSpcReduction="10000"/>
          </a:bodyPr>
          <a:lstStyle/>
          <a:p>
            <a:pPr marL="0" indent="0">
              <a:buNone/>
            </a:pPr>
            <a:r>
              <a:rPr lang="ru-RU" dirty="0" smtClean="0"/>
              <a:t>Не красиво смеяться над тем, кто горбат</a:t>
            </a:r>
            <a:br>
              <a:rPr lang="ru-RU" dirty="0" smtClean="0"/>
            </a:br>
            <a:r>
              <a:rPr lang="ru-RU" dirty="0" smtClean="0"/>
              <a:t>Кто живет на земле и не может летать,</a:t>
            </a:r>
            <a:br>
              <a:rPr lang="ru-RU" dirty="0" smtClean="0"/>
            </a:br>
            <a:r>
              <a:rPr lang="ru-RU" dirty="0" smtClean="0"/>
              <a:t>Кто высок, как жираф, у кого длинный нос </a:t>
            </a:r>
            <a:br>
              <a:rPr lang="ru-RU" dirty="0" smtClean="0"/>
            </a:br>
            <a:r>
              <a:rPr lang="ru-RU" dirty="0" smtClean="0"/>
              <a:t>И совсем не "хвастун",  у кого длинный хвост.</a:t>
            </a:r>
            <a:br>
              <a:rPr lang="ru-RU" dirty="0" smtClean="0"/>
            </a:br>
            <a:r>
              <a:rPr lang="ru-RU" dirty="0" smtClean="0"/>
              <a:t>Отраженье не может вам душу открыть</a:t>
            </a:r>
            <a:br>
              <a:rPr lang="ru-RU" dirty="0" smtClean="0"/>
            </a:br>
            <a:r>
              <a:rPr lang="ru-RU" dirty="0" smtClean="0"/>
              <a:t>Постарайтесь  по внешности всех не судить,</a:t>
            </a:r>
            <a:br>
              <a:rPr lang="ru-RU" dirty="0" smtClean="0"/>
            </a:br>
            <a:r>
              <a:rPr lang="ru-RU" dirty="0" smtClean="0"/>
              <a:t>Ведь для каждого внешность, конечно нужна</a:t>
            </a:r>
            <a:br>
              <a:rPr lang="ru-RU" dirty="0" smtClean="0"/>
            </a:br>
            <a:r>
              <a:rPr lang="ru-RU" dirty="0" smtClean="0"/>
              <a:t>Лишь для добрых поступков, она не важна. </a:t>
            </a:r>
            <a:br>
              <a:rPr lang="ru-RU" dirty="0" smtClean="0"/>
            </a:br>
            <a:r>
              <a:rPr lang="ru-RU" dirty="0" smtClean="0"/>
              <a:t>Вы почаще смотритесь, друзья, в зеркала</a:t>
            </a:r>
            <a:br>
              <a:rPr lang="ru-RU" dirty="0" smtClean="0"/>
            </a:br>
            <a:r>
              <a:rPr lang="ru-RU" dirty="0" smtClean="0"/>
              <a:t>Обижая других, обижаешь себя.....</a:t>
            </a:r>
            <a:endParaRPr lang="ru-RU" dirty="0"/>
          </a:p>
        </p:txBody>
      </p:sp>
      <p:sp>
        <p:nvSpPr>
          <p:cNvPr id="3" name="Заголовок 3"/>
          <p:cNvSpPr>
            <a:spLocks noGrp="1"/>
          </p:cNvSpPr>
          <p:nvPr>
            <p:ph type="title"/>
          </p:nvPr>
        </p:nvSpPr>
        <p:spPr>
          <a:xfrm>
            <a:off x="457200" y="253536"/>
            <a:ext cx="8229600" cy="1175200"/>
          </a:xfrm>
        </p:spPr>
        <p:txBody>
          <a:bodyPr>
            <a:noAutofit/>
          </a:bodyPr>
          <a:lstStyle/>
          <a:p>
            <a:pPr algn="ctr"/>
            <a:r>
              <a:rPr lang="ru-RU" sz="3200" b="1" dirty="0" smtClean="0"/>
              <a:t>Зеркало для носорога</a:t>
            </a:r>
            <a:endParaRPr lang="ru-RU" sz="32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26</TotalTime>
  <Words>569</Words>
  <PresentationFormat>Экран (4:3)</PresentationFormat>
  <Paragraphs>58</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Литейная</vt:lpstr>
      <vt:lpstr>Мастер-класс «Актуальные вопросы в обучении младших школьников в аспекте реализации ФГОС НОО»</vt:lpstr>
      <vt:lpstr>Цели урока</vt:lpstr>
      <vt:lpstr>Слайд 3</vt:lpstr>
      <vt:lpstr>Загадка</vt:lpstr>
      <vt:lpstr>Басня «Зеркало»</vt:lpstr>
      <vt:lpstr>Загадка</vt:lpstr>
      <vt:lpstr>Слайд 7</vt:lpstr>
      <vt:lpstr>Анализ текста басни</vt:lpstr>
      <vt:lpstr>Зеркало для носорога</vt:lpstr>
      <vt:lpstr>Зеркало для носорога</vt:lpstr>
      <vt:lpstr>Ситуации</vt:lpstr>
      <vt:lpstr>Ситуации</vt:lpstr>
      <vt:lpstr>Рефлексия</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Мастер-класс «Актуальные вопросы в обучении младших школьников в аспекте реализации ФГОС НОО»</dc:title>
  <dc:creator>инф-аналитич отдел</dc:creator>
  <cp:lastModifiedBy>инф-аналитич отдел</cp:lastModifiedBy>
  <cp:revision>15</cp:revision>
  <dcterms:created xsi:type="dcterms:W3CDTF">2020-12-30T09:30:22Z</dcterms:created>
  <dcterms:modified xsi:type="dcterms:W3CDTF">2020-12-30T09:59:25Z</dcterms:modified>
</cp:coreProperties>
</file>