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8" r:id="rId2"/>
    <p:sldId id="260" r:id="rId3"/>
    <p:sldId id="261" r:id="rId4"/>
    <p:sldId id="263" r:id="rId5"/>
    <p:sldId id="265" r:id="rId6"/>
    <p:sldId id="264" r:id="rId7"/>
    <p:sldId id="266" r:id="rId8"/>
    <p:sldId id="267" r:id="rId9"/>
    <p:sldId id="276" r:id="rId10"/>
    <p:sldId id="268" r:id="rId11"/>
    <p:sldId id="270" r:id="rId12"/>
    <p:sldId id="271" r:id="rId13"/>
    <p:sldId id="277" r:id="rId14"/>
    <p:sldId id="278" r:id="rId15"/>
    <p:sldId id="279" r:id="rId16"/>
    <p:sldId id="28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481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				</a:t>
            </a:r>
            <a:r>
              <a:rPr lang="ru-RU" sz="3400" dirty="0" smtClean="0">
                <a:solidFill>
                  <a:srgbClr val="FF0000"/>
                </a:solidFill>
              </a:rPr>
              <a:t> </a:t>
            </a:r>
            <a:endParaRPr lang="ru-RU" sz="3400" dirty="0" smtClean="0">
              <a:solidFill>
                <a:srgbClr val="FF0000"/>
              </a:solidFill>
            </a:endParaRPr>
          </a:p>
          <a:p>
            <a:pPr marL="3672000" lvl="8" algn="just"/>
            <a:r>
              <a:rPr lang="ru-RU" sz="3200" b="1" dirty="0" smtClean="0"/>
              <a:t>                         </a:t>
            </a:r>
            <a:r>
              <a:rPr lang="ru-RU" sz="3200" b="1" dirty="0" smtClean="0"/>
              <a:t> </a:t>
            </a:r>
            <a:endParaRPr lang="ru-RU" sz="3200" b="1" dirty="0" smtClean="0"/>
          </a:p>
          <a:p>
            <a:pPr marL="3672000" lvl="8" algn="just"/>
            <a:r>
              <a:rPr lang="ru-RU" sz="3200" b="1" dirty="0" smtClean="0"/>
              <a:t>                     </a:t>
            </a:r>
            <a:r>
              <a:rPr lang="ru-RU" sz="3200" b="1" dirty="0" smtClean="0"/>
              <a:t> </a:t>
            </a:r>
            <a:endParaRPr lang="ru-RU" sz="3200" b="1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23928" y="476672"/>
            <a:ext cx="4896544" cy="288032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Садыкова Ольга Евгеньевна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учитель начальных классов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077072"/>
            <a:ext cx="8280920" cy="2376264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sz="3600" i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Место работы: </a:t>
            </a:r>
            <a:r>
              <a:rPr lang="ru-RU" sz="36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МБОУ СОШ № </a:t>
            </a:r>
            <a:r>
              <a:rPr lang="ru-RU" sz="36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 </a:t>
            </a:r>
          </a:p>
          <a:p>
            <a:pPr algn="l"/>
            <a:r>
              <a:rPr lang="ru-RU" sz="36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им</a:t>
            </a:r>
            <a:r>
              <a:rPr lang="ru-RU" sz="36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Героя </a:t>
            </a:r>
            <a:r>
              <a:rPr lang="ru-RU" sz="36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РФ Романова </a:t>
            </a:r>
            <a:r>
              <a:rPr lang="ru-RU" sz="36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В.В.</a:t>
            </a:r>
            <a:endParaRPr lang="ru-RU" sz="4000" b="1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4000" b="1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4000" i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Стаж педагогической работы:</a:t>
            </a:r>
            <a:r>
              <a:rPr lang="ru-RU" sz="40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3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25 лет</a:t>
            </a:r>
            <a:endParaRPr lang="ru-RU" sz="4000" b="1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29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</a:t>
            </a:r>
            <a:endParaRPr lang="ru-RU" b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</a:t>
            </a: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dirty="0"/>
          </a:p>
        </p:txBody>
      </p:sp>
      <p:pic>
        <p:nvPicPr>
          <p:cNvPr id="18433" name="Picture 1" descr="F:\W5ULPd-vXC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60647"/>
            <a:ext cx="2592288" cy="35640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507288" cy="1412776"/>
          </a:xfrm>
        </p:spPr>
        <p:txBody>
          <a:bodyPr>
            <a:normAutofit fontScale="90000"/>
          </a:bodyPr>
          <a:lstStyle/>
          <a:p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8800" dirty="0" smtClean="0"/>
              <a:t> </a:t>
            </a:r>
            <a:br>
              <a:rPr lang="ru-RU" sz="8800" dirty="0" smtClean="0"/>
            </a:br>
            <a:r>
              <a:rPr lang="ru-RU" sz="5400" i="1" dirty="0" smtClean="0"/>
              <a:t> </a:t>
            </a:r>
            <a:br>
              <a:rPr lang="ru-RU" sz="5400" i="1" dirty="0" smtClean="0"/>
            </a:br>
            <a:r>
              <a:rPr lang="ru-RU" sz="4000" i="1" dirty="0" smtClean="0"/>
              <a:t>Этап урока: </a:t>
            </a:r>
            <a:r>
              <a:rPr lang="ru-RU" b="1" dirty="0" smtClean="0">
                <a:solidFill>
                  <a:srgbClr val="FF0000"/>
                </a:solidFill>
              </a:rPr>
              <a:t>Первичная проверка    		понимания</a:t>
            </a: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9800" b="1" dirty="0" smtClean="0">
                <a:solidFill>
                  <a:srgbClr val="FF0000"/>
                </a:solidFill>
              </a:rPr>
              <a:t/>
            </a:r>
            <a:br>
              <a:rPr lang="ru-RU" sz="9800" b="1" dirty="0" smtClean="0">
                <a:solidFill>
                  <a:srgbClr val="FF0000"/>
                </a:solidFill>
              </a:rPr>
            </a:b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96544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Игра «Какая отрасль»</a:t>
            </a:r>
            <a:endParaRPr lang="ru-RU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7" name="Рисунок 6" descr="C:\Users\идея\Desktop\Фото экономика\DSCF893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276872"/>
            <a:ext cx="3456384" cy="25202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C:\Users\идея\Desktop\Фото экономика\DSCF892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2276872"/>
            <a:ext cx="3528392" cy="25202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Прямоугольник 8"/>
          <p:cNvSpPr/>
          <p:nvPr/>
        </p:nvSpPr>
        <p:spPr>
          <a:xfrm>
            <a:off x="179512" y="5013176"/>
            <a:ext cx="87849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lvl="2" indent="-180975"/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Свой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ответ дети показывают с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помощью пособия «</a:t>
            </a:r>
            <a:r>
              <a:rPr lang="ru-RU" sz="2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светофорчик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». 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2"/>
            <a:endParaRPr lang="ru-RU" sz="2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2"/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Красный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цвет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отрасль экономики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сельское хозяйство.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2"/>
            <a:r>
              <a:rPr lang="ru-RU" sz="2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Желтый цвет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отрасль экономики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строительство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 lvl="2"/>
            <a:r>
              <a:rPr lang="ru-RU" sz="2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Зеленый </a:t>
            </a:r>
            <a:r>
              <a:rPr lang="ru-RU" sz="2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цвет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отрасль экономики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транспорт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507288" cy="1412776"/>
          </a:xfrm>
        </p:spPr>
        <p:txBody>
          <a:bodyPr>
            <a:normAutofit fontScale="90000"/>
          </a:bodyPr>
          <a:lstStyle/>
          <a:p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8800" dirty="0" smtClean="0"/>
              <a:t> </a:t>
            </a:r>
            <a:br>
              <a:rPr lang="ru-RU" sz="8800" dirty="0" smtClean="0"/>
            </a:br>
            <a:r>
              <a:rPr lang="ru-RU" sz="5400" i="1" dirty="0" smtClean="0"/>
              <a:t> </a:t>
            </a:r>
            <a:br>
              <a:rPr lang="ru-RU" sz="5400" i="1" dirty="0" smtClean="0"/>
            </a:br>
            <a:r>
              <a:rPr lang="ru-RU" sz="4000" i="1" dirty="0" smtClean="0"/>
              <a:t>Этап урока: </a:t>
            </a:r>
            <a:r>
              <a:rPr lang="ru-RU" b="1" dirty="0" smtClean="0">
                <a:solidFill>
                  <a:srgbClr val="FF0000"/>
                </a:solidFill>
              </a:rPr>
              <a:t>Первичная проверка    		понимания</a:t>
            </a: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9800" b="1" dirty="0" smtClean="0">
                <a:solidFill>
                  <a:srgbClr val="FF0000"/>
                </a:solidFill>
              </a:rPr>
              <a:t/>
            </a:r>
            <a:br>
              <a:rPr lang="ru-RU" sz="9800" b="1" dirty="0" smtClean="0">
                <a:solidFill>
                  <a:srgbClr val="FF0000"/>
                </a:solidFill>
              </a:rPr>
            </a:br>
            <a:endParaRPr lang="ru-RU" sz="8000" b="1" dirty="0">
              <a:solidFill>
                <a:srgbClr val="FF0000"/>
              </a:solidFill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395535" y="2132857"/>
          <a:ext cx="8352930" cy="42942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1"/>
                <a:gridCol w="4032449"/>
              </a:tblGrid>
              <a:tr h="1368151">
                <a:tc>
                  <a:txBody>
                    <a:bodyPr/>
                    <a:lstStyle/>
                    <a:p>
                      <a:pPr lvl="0"/>
                      <a:r>
                        <a:rPr lang="ru-RU" sz="2000" b="0" i="0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Кто по коврику лугов</a:t>
                      </a:r>
                    </a:p>
                    <a:p>
                      <a:pPr lvl="0"/>
                      <a:r>
                        <a:rPr lang="ru-RU" sz="2000" b="0" i="0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Сделал триста пять шагов? </a:t>
                      </a:r>
                    </a:p>
                    <a:p>
                      <a:pPr lvl="0"/>
                      <a:r>
                        <a:rPr lang="ru-RU" sz="2000" b="0" i="0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 теперь моя рука </a:t>
                      </a:r>
                    </a:p>
                    <a:p>
                      <a:pPr lvl="0"/>
                      <a:r>
                        <a:rPr lang="ru-RU" sz="2000" b="0" i="0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Держит кружку молока .</a:t>
                      </a:r>
                      <a:r>
                        <a:rPr lang="ru-RU" sz="2000" b="0" i="0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(Корова)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2000" b="0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Бьют </a:t>
                      </a:r>
                      <a:r>
                        <a:rPr lang="ru-RU" sz="2000" b="0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Ермилку</a:t>
                      </a:r>
                      <a:endParaRPr lang="ru-RU" sz="2000" b="0" kern="1200" dirty="0" smtClean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2000" b="0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Что есть сил по затылку,</a:t>
                      </a:r>
                    </a:p>
                    <a:p>
                      <a:r>
                        <a:rPr lang="ru-RU" sz="2000" b="0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 он не плачет,</a:t>
                      </a:r>
                    </a:p>
                    <a:p>
                      <a:r>
                        <a:rPr lang="ru-RU" sz="2000" b="0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Только ножку прячет. (Гвоздь)</a:t>
                      </a:r>
                      <a:endParaRPr lang="ru-RU" sz="2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248138">
                <a:tc>
                  <a:txBody>
                    <a:bodyPr/>
                    <a:lstStyle/>
                    <a:p>
                      <a:pPr lvl="0"/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 землей через столицу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Этот поезд гордо мчится,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Без заторов обгоняя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Все машины и трамваи. (Метро)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Братцы в гости снарядились,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Друг за друга прицепились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 помчались в путь далек,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Лишь оставили дымок. (Поезд)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536171"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Поднимает великан </a:t>
                      </a:r>
                      <a:b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Груды груза к облакам. </a:t>
                      </a:r>
                      <a:b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Там, где встанет он, потом </a:t>
                      </a:r>
                      <a:b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Вырастает новый дом. 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                         (Подъемный кран</a:t>
                      </a:r>
                      <a:r>
                        <a:rPr lang="ru-RU" sz="2000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Зимой бело,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Весной черно,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Летом зелено,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Осенью стрижено. (Поле)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>
          <a:xfrm>
            <a:off x="609600" y="1556792"/>
            <a:ext cx="669870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8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ru-RU" sz="8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Загадки</a:t>
            </a:r>
            <a:br>
              <a:rPr kumimoji="0" lang="ru-RU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9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9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Улыбающееся лицо 11"/>
          <p:cNvSpPr/>
          <p:nvPr/>
        </p:nvSpPr>
        <p:spPr>
          <a:xfrm>
            <a:off x="3707904" y="2276872"/>
            <a:ext cx="792088" cy="792088"/>
          </a:xfrm>
          <a:prstGeom prst="smileyFace">
            <a:avLst/>
          </a:prstGeom>
          <a:solidFill>
            <a:srgbClr val="FC481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67544" y="188640"/>
            <a:ext cx="8507288" cy="1412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8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ru-RU" sz="8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5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ru-RU" sz="5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8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8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9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9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Улыбающееся лицо 13"/>
          <p:cNvSpPr/>
          <p:nvPr/>
        </p:nvSpPr>
        <p:spPr>
          <a:xfrm>
            <a:off x="7884368" y="3645024"/>
            <a:ext cx="792088" cy="792088"/>
          </a:xfrm>
          <a:prstGeom prst="smileyFac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лыбающееся лицо 14"/>
          <p:cNvSpPr/>
          <p:nvPr/>
        </p:nvSpPr>
        <p:spPr>
          <a:xfrm>
            <a:off x="7812360" y="2276872"/>
            <a:ext cx="792088" cy="792088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лыбающееся лицо 15"/>
          <p:cNvSpPr/>
          <p:nvPr/>
        </p:nvSpPr>
        <p:spPr>
          <a:xfrm>
            <a:off x="3707904" y="3645024"/>
            <a:ext cx="792088" cy="792088"/>
          </a:xfrm>
          <a:prstGeom prst="smileyFac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лыбающееся лицо 16"/>
          <p:cNvSpPr/>
          <p:nvPr/>
        </p:nvSpPr>
        <p:spPr>
          <a:xfrm>
            <a:off x="3707904" y="4941168"/>
            <a:ext cx="792088" cy="792088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лыбающееся лицо 17"/>
          <p:cNvSpPr/>
          <p:nvPr/>
        </p:nvSpPr>
        <p:spPr>
          <a:xfrm>
            <a:off x="7812360" y="5013176"/>
            <a:ext cx="792088" cy="792088"/>
          </a:xfrm>
          <a:prstGeom prst="smileyFace">
            <a:avLst/>
          </a:prstGeom>
          <a:solidFill>
            <a:srgbClr val="FC481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507288" cy="1412776"/>
          </a:xfrm>
        </p:spPr>
        <p:txBody>
          <a:bodyPr>
            <a:normAutofit fontScale="90000"/>
          </a:bodyPr>
          <a:lstStyle/>
          <a:p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8800" dirty="0" smtClean="0"/>
              <a:t> </a:t>
            </a:r>
            <a:br>
              <a:rPr lang="ru-RU" sz="8800" dirty="0" smtClean="0"/>
            </a:br>
            <a:r>
              <a:rPr lang="ru-RU" sz="5400" i="1" dirty="0" smtClean="0"/>
              <a:t> </a:t>
            </a:r>
            <a:br>
              <a:rPr lang="ru-RU" sz="5400" i="1" dirty="0" smtClean="0"/>
            </a:br>
            <a:r>
              <a:rPr lang="ru-RU" sz="4000" i="1" dirty="0" smtClean="0"/>
              <a:t>Этап урока: </a:t>
            </a:r>
            <a:r>
              <a:rPr lang="ru-RU" b="1" dirty="0" smtClean="0">
                <a:solidFill>
                  <a:srgbClr val="FF0000"/>
                </a:solidFill>
              </a:rPr>
              <a:t>Первичная проверка    		понимания</a:t>
            </a: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9800" b="1" dirty="0" smtClean="0">
                <a:solidFill>
                  <a:srgbClr val="FF0000"/>
                </a:solidFill>
              </a:rPr>
              <a:t/>
            </a:r>
            <a:br>
              <a:rPr lang="ru-RU" sz="9800" b="1" dirty="0" smtClean="0">
                <a:solidFill>
                  <a:srgbClr val="FF0000"/>
                </a:solidFill>
              </a:rPr>
            </a:b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09600" y="2132856"/>
            <a:ext cx="7706816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8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ru-RU" sz="8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9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9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67544" y="188640"/>
            <a:ext cx="8507288" cy="1412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8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ru-RU" sz="8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5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ru-RU" sz="5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8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8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9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9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" name="Содержимое 19" descr="C:\Users\идея\Desktop\Фото экономика\DSCF8944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060848"/>
            <a:ext cx="3216919" cy="2592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2" name="Рисунок 21" descr="C:\Users\идея\Desktop\Фото экономика\DSCF895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2060848"/>
            <a:ext cx="3240360" cy="25202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3" name="Рисунок 22" descr="C:\Users\идея\Desktop\Фото экономика\DSCF895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3645024"/>
            <a:ext cx="2941600" cy="22247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5" name="Заголовок 1"/>
          <p:cNvSpPr txBox="1">
            <a:spLocks/>
          </p:cNvSpPr>
          <p:nvPr/>
        </p:nvSpPr>
        <p:spPr>
          <a:xfrm>
            <a:off x="609600" y="1412776"/>
            <a:ext cx="8507288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5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5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112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Составить схему «Отрасли экономики»</a:t>
            </a:r>
            <a:r>
              <a:rPr kumimoji="0" lang="ru-RU" sz="21600" b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1600" b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9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9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95536" y="1499542"/>
            <a:ext cx="8208912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i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i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i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i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i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i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i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i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i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i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Кратко рассказать,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производит отрасль, какое значение для людей имеет, люди каких профессий трудятся в этой отрасли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143000"/>
          </a:xfrm>
        </p:spPr>
        <p:txBody>
          <a:bodyPr>
            <a:normAutofit fontScale="90000"/>
          </a:bodyPr>
          <a:lstStyle/>
          <a:p>
            <a:r>
              <a:rPr lang="ru-RU" sz="4000" i="1" smtClean="0"/>
              <a:t>Этап урока: </a:t>
            </a:r>
            <a:r>
              <a:rPr lang="ru-RU" b="1" smtClean="0">
                <a:solidFill>
                  <a:srgbClr val="FF0000"/>
                </a:solidFill>
              </a:rPr>
              <a:t>Применение новых         			знаний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5256584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000" b="1" dirty="0" smtClean="0">
                <a:solidFill>
                  <a:srgbClr val="002060"/>
                </a:solidFill>
              </a:rPr>
              <a:t>Работа в группах</a:t>
            </a:r>
            <a:r>
              <a:rPr lang="ru-RU" sz="1600" dirty="0" smtClean="0"/>
              <a:t>                                                                                                                                                                                                     </a:t>
            </a:r>
            <a:r>
              <a:rPr lang="ru-RU" sz="2600" dirty="0" smtClean="0"/>
              <a:t>Составить </a:t>
            </a:r>
            <a:r>
              <a:rPr lang="ru-RU" sz="2600" dirty="0"/>
              <a:t>схемы,  какие отрасли  экономики  отвечают за то, чтобы каждый ребенок получал ежедневно стакан молока, стакан сока или хлеб.  </a:t>
            </a:r>
            <a:r>
              <a:rPr lang="ru-RU" sz="2600" dirty="0" smtClean="0"/>
              <a:t>Связаны </a:t>
            </a:r>
            <a:r>
              <a:rPr lang="ru-RU" sz="2600" dirty="0"/>
              <a:t>ли между собой отрасли экономики?</a:t>
            </a:r>
            <a:endParaRPr lang="ru-RU" sz="2000" dirty="0"/>
          </a:p>
          <a:p>
            <a:pPr algn="ctr">
              <a:buNone/>
            </a:pPr>
            <a:endParaRPr lang="ru-RU" sz="2000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sz="2400" i="1" dirty="0" smtClean="0"/>
          </a:p>
          <a:p>
            <a:endParaRPr lang="ru-RU" sz="2400" i="1" dirty="0"/>
          </a:p>
          <a:p>
            <a:r>
              <a:rPr lang="ru-RU" sz="2400" i="1" dirty="0" smtClean="0"/>
              <a:t>1 </a:t>
            </a:r>
            <a:r>
              <a:rPr lang="ru-RU" sz="2400" i="1" dirty="0"/>
              <a:t>группа: </a:t>
            </a:r>
            <a:r>
              <a:rPr lang="ru-RU" sz="2400" i="1" dirty="0">
                <a:solidFill>
                  <a:srgbClr val="FF0000"/>
                </a:solidFill>
              </a:rPr>
              <a:t>«Как к </a:t>
            </a:r>
            <a:r>
              <a:rPr lang="ru-RU" sz="2400" i="1" dirty="0" smtClean="0">
                <a:solidFill>
                  <a:srgbClr val="FF0000"/>
                </a:solidFill>
              </a:rPr>
              <a:t>нам </a:t>
            </a:r>
            <a:r>
              <a:rPr lang="ru-RU" sz="2400" i="1" dirty="0">
                <a:solidFill>
                  <a:srgbClr val="FF0000"/>
                </a:solidFill>
              </a:rPr>
              <a:t>стакан молока пришёл?»</a:t>
            </a:r>
          </a:p>
          <a:p>
            <a:r>
              <a:rPr lang="ru-RU" sz="2400" i="1" dirty="0"/>
              <a:t>2 группа</a:t>
            </a:r>
            <a:r>
              <a:rPr lang="ru-RU" sz="2400" i="1" dirty="0" smtClean="0"/>
              <a:t>: </a:t>
            </a:r>
            <a:r>
              <a:rPr lang="ru-RU" sz="2400" i="1" dirty="0" smtClean="0">
                <a:solidFill>
                  <a:srgbClr val="FF0000"/>
                </a:solidFill>
              </a:rPr>
              <a:t>«Как к нам стакан сока пришел?»</a:t>
            </a:r>
            <a:endParaRPr lang="ru-RU" sz="2400" i="1" dirty="0">
              <a:solidFill>
                <a:srgbClr val="FF0000"/>
              </a:solidFill>
            </a:endParaRPr>
          </a:p>
          <a:p>
            <a:r>
              <a:rPr lang="ru-RU" sz="2400" i="1" dirty="0"/>
              <a:t>3 группа: </a:t>
            </a:r>
            <a:r>
              <a:rPr lang="ru-RU" sz="2400" i="1" dirty="0">
                <a:solidFill>
                  <a:srgbClr val="FF0000"/>
                </a:solidFill>
              </a:rPr>
              <a:t>«Как </a:t>
            </a:r>
            <a:r>
              <a:rPr lang="ru-RU" sz="2400" i="1" dirty="0" smtClean="0">
                <a:solidFill>
                  <a:srgbClr val="FF0000"/>
                </a:solidFill>
              </a:rPr>
              <a:t>к </a:t>
            </a:r>
            <a:r>
              <a:rPr lang="ru-RU" sz="2400" i="1" dirty="0">
                <a:solidFill>
                  <a:srgbClr val="FF0000"/>
                </a:solidFill>
              </a:rPr>
              <a:t>нам хлеб пришел?»</a:t>
            </a:r>
          </a:p>
          <a:p>
            <a:endParaRPr lang="ru-RU" dirty="0"/>
          </a:p>
        </p:txBody>
      </p:sp>
      <p:pic>
        <p:nvPicPr>
          <p:cNvPr id="4" name="Рисунок 3" descr="C:\Users\идея\Desktop\Фото экономика\DSCF892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068960"/>
            <a:ext cx="2880320" cy="211340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Заголовок 1"/>
          <p:cNvSpPr txBox="1">
            <a:spLocks/>
          </p:cNvSpPr>
          <p:nvPr/>
        </p:nvSpPr>
        <p:spPr>
          <a:xfrm flipV="1">
            <a:off x="4644008" y="2420888"/>
            <a:ext cx="4195192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C:\Users\идея\Desktop\Фото экономика\DSCF894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068960"/>
            <a:ext cx="2952327" cy="216023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H:\ЕГЭ\Documents\Фото экономика\DSCF89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492896"/>
            <a:ext cx="5088565" cy="38164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143000"/>
          </a:xfrm>
        </p:spPr>
        <p:txBody>
          <a:bodyPr>
            <a:normAutofit fontScale="90000"/>
          </a:bodyPr>
          <a:lstStyle/>
          <a:p>
            <a:r>
              <a:rPr lang="ru-RU" sz="4000" i="1" dirty="0" smtClean="0"/>
              <a:t>Этап урока: </a:t>
            </a:r>
            <a:r>
              <a:rPr lang="ru-RU" b="1" dirty="0" smtClean="0">
                <a:solidFill>
                  <a:srgbClr val="FF0000"/>
                </a:solidFill>
              </a:rPr>
              <a:t>Применение </a:t>
            </a:r>
            <a:r>
              <a:rPr lang="ru-RU" b="1" dirty="0">
                <a:solidFill>
                  <a:srgbClr val="FF0000"/>
                </a:solidFill>
              </a:rPr>
              <a:t>новых </a:t>
            </a:r>
            <a:r>
              <a:rPr lang="ru-RU" b="1" dirty="0" smtClean="0">
                <a:solidFill>
                  <a:srgbClr val="FF0000"/>
                </a:solidFill>
              </a:rPr>
              <a:t>        			знаний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H:\ЕГЭ\Documents\Фото экономика\DSCF8946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700808"/>
            <a:ext cx="4716016" cy="35370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i="1" dirty="0" smtClean="0"/>
              <a:t>Этап урока: </a:t>
            </a:r>
            <a:r>
              <a:rPr lang="ru-RU" b="1" dirty="0" smtClean="0">
                <a:solidFill>
                  <a:srgbClr val="FF0000"/>
                </a:solidFill>
              </a:rPr>
              <a:t>Рефлексия учебной   		деятельности</a:t>
            </a:r>
            <a:endParaRPr lang="ru-RU" dirty="0"/>
          </a:p>
        </p:txBody>
      </p:sp>
      <p:pic>
        <p:nvPicPr>
          <p:cNvPr id="4" name="Содержимое 3" descr="C:\Users\идея\Desktop\Фото экономика\DSCF8926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132856"/>
            <a:ext cx="3456384" cy="2592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C:\Users\идея\Desktop\Фото экономика\DSCF893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132856"/>
            <a:ext cx="3528392" cy="2592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09600" y="1556792"/>
            <a:ext cx="770681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Подведение итогов. Самооценка деятельности.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67544" y="4797152"/>
            <a:ext cx="8136904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5000" lnSpcReduction="20000"/>
          </a:bodyPr>
          <a:lstStyle/>
          <a:p>
            <a:endParaRPr lang="ru-RU" sz="3300" b="1" i="1" dirty="0" smtClean="0"/>
          </a:p>
          <a:p>
            <a:r>
              <a:rPr lang="ru-RU" sz="3300" b="1" i="1" dirty="0" smtClean="0">
                <a:latin typeface="Times New Roman" pitchFamily="18" charset="0"/>
                <a:cs typeface="Aharoni" pitchFamily="2" charset="-79"/>
              </a:rPr>
              <a:t>    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Aharoni" pitchFamily="2" charset="-79"/>
              </a:rPr>
              <a:t>Заработали 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Aharoni" pitchFamily="2" charset="-79"/>
              </a:rPr>
              <a:t>«</a:t>
            </a:r>
            <a:r>
              <a:rPr lang="ru-RU" sz="4400" b="1" i="1" dirty="0" err="1" smtClean="0">
                <a:solidFill>
                  <a:srgbClr val="002060"/>
                </a:solidFill>
                <a:latin typeface="Times New Roman" pitchFamily="18" charset="0"/>
                <a:cs typeface="Aharoni" pitchFamily="2" charset="-79"/>
              </a:rPr>
              <a:t>школярики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Aharoni" pitchFamily="2" charset="-79"/>
              </a:rPr>
              <a:t>» 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Aharoni" pitchFamily="2" charset="-79"/>
              </a:rPr>
              <a:t>и 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Aharoni" pitchFamily="2" charset="-79"/>
              </a:rPr>
              <a:t>получили</a:t>
            </a:r>
            <a:r>
              <a:rPr lang="ru-RU" sz="4000" b="1" i="1" dirty="0" smtClean="0">
                <a:latin typeface="Times New Roman" pitchFamily="18" charset="0"/>
                <a:cs typeface="Aharoni" pitchFamily="2" charset="-79"/>
              </a:rPr>
              <a:t>   </a:t>
            </a:r>
            <a:r>
              <a:rPr lang="ru-RU" sz="4000" b="1" i="1" dirty="0" smtClean="0">
                <a:latin typeface="Times New Roman" pitchFamily="18" charset="0"/>
                <a:cs typeface="Aharoni" pitchFamily="2" charset="-79"/>
              </a:rPr>
              <a:t>     </a:t>
            </a:r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Aharoni" pitchFamily="2" charset="-79"/>
              </a:rPr>
              <a:t>На </a:t>
            </a:r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Aharoni" pitchFamily="2" charset="-79"/>
              </a:rPr>
              <a:t>уроке интересно, </a:t>
            </a:r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Aharoni" pitchFamily="2" charset="-79"/>
              </a:rPr>
              <a:t>все</a:t>
            </a:r>
            <a:endParaRPr lang="ru-RU" sz="4000" dirty="0" smtClean="0">
              <a:solidFill>
                <a:srgbClr val="C00000"/>
              </a:solidFill>
              <a:latin typeface="Times New Roman" pitchFamily="18" charset="0"/>
              <a:cs typeface="Aharoni" pitchFamily="2" charset="-79"/>
            </a:endParaRPr>
          </a:p>
          <a:p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Aharoni" pitchFamily="2" charset="-79"/>
              </a:rPr>
              <a:t>  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Aharoni" pitchFamily="2" charset="-79"/>
              </a:rPr>
              <a:t>                 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Aharoni" pitchFamily="2" charset="-79"/>
              </a:rPr>
              <a:t>отличные оценки! </a:t>
            </a:r>
            <a:endParaRPr lang="ru-RU" sz="4400" b="1" i="1" dirty="0" smtClean="0">
              <a:solidFill>
                <a:srgbClr val="002060"/>
              </a:solidFill>
              <a:latin typeface="Times New Roman" pitchFamily="18" charset="0"/>
              <a:cs typeface="Aharoni" pitchFamily="2" charset="-79"/>
            </a:endParaRPr>
          </a:p>
          <a:p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Aharoni" pitchFamily="2" charset="-79"/>
              </a:rPr>
              <a:t>                         Мы 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Aharoni" pitchFamily="2" charset="-79"/>
              </a:rPr>
              <a:t>молодцы!                 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Aharoni" pitchFamily="2" charset="-79"/>
              </a:rPr>
              <a:t>              </a:t>
            </a:r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Aharoni" pitchFamily="2" charset="-79"/>
              </a:rPr>
              <a:t>понятно и полезно!</a:t>
            </a:r>
            <a:endParaRPr lang="ru-RU" sz="4000" dirty="0" smtClean="0">
              <a:solidFill>
                <a:srgbClr val="C00000"/>
              </a:solidFill>
              <a:latin typeface="Times New Roman" pitchFamily="18" charset="0"/>
              <a:cs typeface="Aharoni" pitchFamily="2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994122"/>
          </a:xfrm>
        </p:spPr>
        <p:txBody>
          <a:bodyPr>
            <a:normAutofit/>
          </a:bodyPr>
          <a:lstStyle/>
          <a:p>
            <a:r>
              <a:rPr lang="ru-RU" sz="4000" i="1" dirty="0" smtClean="0"/>
              <a:t>Этап урока: </a:t>
            </a:r>
            <a:r>
              <a:rPr lang="ru-RU" b="1" dirty="0" smtClean="0">
                <a:solidFill>
                  <a:srgbClr val="FF0000"/>
                </a:solidFill>
              </a:rPr>
              <a:t>Домашнее задание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C:\Users\идея\Desktop\Фото экономика\DSCF926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789040"/>
            <a:ext cx="3522340" cy="2871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идея\Desktop\Фото экономика\DSCF926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77805">
            <a:off x="5689787" y="1491495"/>
            <a:ext cx="2868538" cy="3200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797434">
            <a:off x="177307" y="1775021"/>
            <a:ext cx="3474024" cy="2605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 descr="C:\Users\идея\Desktop\Фото экономика\DSCF926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114517">
            <a:off x="2605647" y="1530163"/>
            <a:ext cx="3635134" cy="2815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619944" y="5085184"/>
            <a:ext cx="3664024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i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Нарисовали отрасли экономики</a:t>
            </a:r>
            <a:endParaRPr kumimoji="0" lang="ru-RU" sz="440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				</a:t>
            </a:r>
            <a:r>
              <a:rPr lang="ru-RU" sz="3400" dirty="0" smtClean="0">
                <a:solidFill>
                  <a:srgbClr val="FF0000"/>
                </a:solidFill>
              </a:rPr>
              <a:t> </a:t>
            </a:r>
          </a:p>
          <a:p>
            <a:pPr marL="3672000" lvl="8" algn="just"/>
            <a:r>
              <a:rPr lang="ru-RU" sz="3200" b="1" dirty="0" smtClean="0"/>
              <a:t>                          </a:t>
            </a:r>
          </a:p>
          <a:p>
            <a:pPr marL="3672000" lvl="8" algn="just"/>
            <a:r>
              <a:rPr lang="ru-RU" sz="3200" b="1" dirty="0" smtClean="0"/>
              <a:t>                      </a:t>
            </a:r>
            <a:endParaRPr lang="ru-RU" sz="3200" b="1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76672"/>
            <a:ext cx="8352928" cy="56886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Урок </a:t>
            </a:r>
            <a:r>
              <a:rPr lang="ru-RU" b="1" dirty="0" smtClean="0">
                <a:solidFill>
                  <a:srgbClr val="7030A0"/>
                </a:solidFill>
              </a:rPr>
              <a:t>окружающего мира во 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2 </a:t>
            </a:r>
            <a:r>
              <a:rPr lang="ru-RU" b="1" dirty="0" smtClean="0">
                <a:solidFill>
                  <a:srgbClr val="7030A0"/>
                </a:solidFill>
              </a:rPr>
              <a:t>классе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dirty="0" smtClean="0"/>
              <a:t>Тема </a:t>
            </a:r>
            <a:r>
              <a:rPr lang="ru-RU" dirty="0" smtClean="0"/>
              <a:t>урока: 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«Что такое экономика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?»</a:t>
            </a:r>
            <a:b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dirty="0" smtClean="0"/>
              <a:t>Раздел</a:t>
            </a:r>
            <a:r>
              <a:rPr lang="ru-RU" dirty="0" smtClean="0"/>
              <a:t>: «Жизнь города и села».</a:t>
            </a:r>
            <a:br>
              <a:rPr lang="ru-RU" dirty="0" smtClean="0"/>
            </a:br>
            <a:r>
              <a:rPr lang="ru-RU" dirty="0" smtClean="0"/>
              <a:t>   Тип </a:t>
            </a:r>
            <a:r>
              <a:rPr lang="ru-RU" dirty="0" smtClean="0"/>
              <a:t>урока: </a:t>
            </a:r>
            <a:r>
              <a:rPr lang="ru-RU" dirty="0" smtClean="0"/>
              <a:t>   </a:t>
            </a:r>
            <a:r>
              <a:rPr lang="ru-RU" dirty="0" smtClean="0">
                <a:solidFill>
                  <a:srgbClr val="002060"/>
                </a:solidFill>
              </a:rPr>
              <a:t>урок открытия нового знания.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УМК «Школа России», учебный комплект А.А.Плешакова.</a:t>
            </a:r>
            <a:br>
              <a:rPr lang="ru-RU" dirty="0" smtClean="0"/>
            </a:b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5949280"/>
            <a:ext cx="8280920" cy="50405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</a:t>
            </a: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19944" y="2852936"/>
            <a:ext cx="8352928" cy="2016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				</a:t>
            </a:r>
            <a:r>
              <a:rPr lang="ru-RU" sz="3400" dirty="0" smtClean="0">
                <a:solidFill>
                  <a:srgbClr val="FF0000"/>
                </a:solidFill>
              </a:rPr>
              <a:t> </a:t>
            </a:r>
          </a:p>
          <a:p>
            <a:pPr marL="3672000" lvl="8" algn="just"/>
            <a:r>
              <a:rPr lang="ru-RU" sz="3200" b="1" dirty="0" smtClean="0"/>
              <a:t>                          </a:t>
            </a:r>
          </a:p>
          <a:p>
            <a:pPr marL="3672000" lvl="8" algn="just"/>
            <a:r>
              <a:rPr lang="ru-RU" sz="3200" b="1" dirty="0" smtClean="0"/>
              <a:t>                      </a:t>
            </a:r>
            <a:endParaRPr lang="ru-RU" sz="3200" b="1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76672"/>
            <a:ext cx="8352928" cy="5688632"/>
          </a:xfrm>
        </p:spPr>
        <p:txBody>
          <a:bodyPr>
            <a:normAutofit fontScale="90000"/>
          </a:bodyPr>
          <a:lstStyle/>
          <a:p>
            <a:r>
              <a:rPr lang="ru-RU" sz="4800" b="1" i="1" dirty="0" smtClean="0">
                <a:solidFill>
                  <a:srgbClr val="002060"/>
                </a:solidFill>
              </a:rPr>
              <a:t/>
            </a:r>
            <a:br>
              <a:rPr lang="ru-RU" sz="4800" b="1" i="1" dirty="0" smtClean="0">
                <a:solidFill>
                  <a:srgbClr val="002060"/>
                </a:solidFill>
              </a:rPr>
            </a:br>
            <a:r>
              <a:rPr lang="ru-RU" sz="4800" b="1" i="1" dirty="0" smtClean="0">
                <a:solidFill>
                  <a:srgbClr val="002060"/>
                </a:solidFill>
              </a:rPr>
              <a:t/>
            </a:r>
            <a:br>
              <a:rPr lang="ru-RU" sz="4800" b="1" i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Цель </a:t>
            </a:r>
            <a:r>
              <a:rPr lang="ru-RU" b="1" dirty="0" smtClean="0">
                <a:solidFill>
                  <a:srgbClr val="7030A0"/>
                </a:solidFill>
              </a:rPr>
              <a:t>урока</a:t>
            </a:r>
            <a:r>
              <a:rPr lang="ru-RU" b="1" dirty="0" smtClean="0">
                <a:solidFill>
                  <a:srgbClr val="7030A0"/>
                </a:solidFill>
              </a:rPr>
              <a:t>: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900" b="1" dirty="0" smtClean="0">
                <a:solidFill>
                  <a:srgbClr val="FF0000"/>
                </a:solidFill>
              </a:rPr>
              <a:t>Формирование </a:t>
            </a:r>
            <a:r>
              <a:rPr lang="ru-RU" sz="4900" b="1" dirty="0" smtClean="0">
                <a:solidFill>
                  <a:srgbClr val="FF0000"/>
                </a:solidFill>
              </a:rPr>
              <a:t>знаний об экономике, как части жизни человека, о значении слова экономика, </a:t>
            </a:r>
            <a:r>
              <a:rPr lang="ru-RU" sz="4900" b="1" dirty="0" smtClean="0">
                <a:solidFill>
                  <a:srgbClr val="FF0000"/>
                </a:solidFill>
              </a:rPr>
              <a:t>её </a:t>
            </a:r>
            <a:r>
              <a:rPr lang="ru-RU" sz="4900" b="1" dirty="0" smtClean="0">
                <a:solidFill>
                  <a:srgbClr val="FF0000"/>
                </a:solidFill>
              </a:rPr>
              <a:t>составных </a:t>
            </a:r>
            <a:r>
              <a:rPr lang="ru-RU" sz="4900" b="1" dirty="0" smtClean="0">
                <a:solidFill>
                  <a:srgbClr val="FF0000"/>
                </a:solidFill>
              </a:rPr>
              <a:t/>
            </a:r>
            <a:br>
              <a:rPr lang="ru-RU" sz="4900" b="1" dirty="0" smtClean="0">
                <a:solidFill>
                  <a:srgbClr val="FF0000"/>
                </a:solidFill>
              </a:rPr>
            </a:br>
            <a:r>
              <a:rPr lang="ru-RU" sz="4900" b="1" dirty="0" smtClean="0">
                <a:solidFill>
                  <a:srgbClr val="FF0000"/>
                </a:solidFill>
              </a:rPr>
              <a:t>частях </a:t>
            </a:r>
            <a:r>
              <a:rPr lang="ru-RU" sz="4900" b="1" dirty="0" smtClean="0">
                <a:solidFill>
                  <a:srgbClr val="FF0000"/>
                </a:solidFill>
              </a:rPr>
              <a:t>и их </a:t>
            </a:r>
            <a:r>
              <a:rPr lang="ru-RU" sz="4900" b="1" dirty="0" smtClean="0">
                <a:solidFill>
                  <a:srgbClr val="FF0000"/>
                </a:solidFill>
              </a:rPr>
              <a:t/>
            </a:r>
            <a:br>
              <a:rPr lang="ru-RU" sz="4900" b="1" dirty="0" smtClean="0">
                <a:solidFill>
                  <a:srgbClr val="FF0000"/>
                </a:solidFill>
              </a:rPr>
            </a:br>
            <a:r>
              <a:rPr lang="ru-RU" sz="4900" b="1" dirty="0" smtClean="0">
                <a:solidFill>
                  <a:srgbClr val="FF0000"/>
                </a:solidFill>
              </a:rPr>
              <a:t>взаимосвязи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5949280"/>
            <a:ext cx="8280920" cy="50405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</a:t>
            </a: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19944" y="2852936"/>
            <a:ext cx="8352928" cy="2016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sz="4000" i="1" dirty="0" smtClean="0"/>
              <a:t>Этап урока: </a:t>
            </a:r>
            <a:r>
              <a:rPr lang="ru-RU" b="1" dirty="0" smtClean="0">
                <a:solidFill>
                  <a:srgbClr val="FF0000"/>
                </a:solidFill>
              </a:rPr>
              <a:t>Актуализация знаний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09600" y="2636912"/>
            <a:ext cx="8229600" cy="2664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916831"/>
            <a:ext cx="8229600" cy="223224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         </a:t>
            </a:r>
            <a:r>
              <a:rPr lang="ru-RU" sz="5400" dirty="0" smtClean="0">
                <a:latin typeface="Arial Black" pitchFamily="34" charset="0"/>
              </a:rPr>
              <a:t>,</a:t>
            </a:r>
            <a:r>
              <a:rPr lang="ru-RU" sz="4400" dirty="0" smtClean="0"/>
              <a:t>          </a:t>
            </a:r>
            <a:r>
              <a:rPr lang="ru-RU" sz="5400" dirty="0" smtClean="0">
                <a:latin typeface="Arial Black" pitchFamily="34" charset="0"/>
              </a:rPr>
              <a:t>,</a:t>
            </a:r>
            <a:r>
              <a:rPr lang="ru-RU" sz="4400" dirty="0" smtClean="0"/>
              <a:t>                     </a:t>
            </a:r>
            <a:r>
              <a:rPr lang="ru-RU" sz="5400" dirty="0" smtClean="0">
                <a:latin typeface="Arial Black" pitchFamily="34" charset="0"/>
              </a:rPr>
              <a:t>,,,</a:t>
            </a:r>
            <a:endParaRPr lang="ru-RU" dirty="0">
              <a:latin typeface="Arial Black" pitchFamily="34" charset="0"/>
            </a:endParaRP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sz="6600" dirty="0" smtClean="0">
                <a:latin typeface="Arial Black" pitchFamily="34" charset="0"/>
              </a:rPr>
              <a:t>Э</a:t>
            </a:r>
            <a:r>
              <a:rPr lang="ru-RU" dirty="0" smtClean="0"/>
              <a:t>                                    </a:t>
            </a:r>
            <a:r>
              <a:rPr lang="ru-RU" sz="6600" dirty="0" smtClean="0">
                <a:latin typeface="Arial Black" pitchFamily="34" charset="0"/>
              </a:rPr>
              <a:t>ми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" name="Рисунок 9" descr="https://nukadeti.ru/content/images/essence/color/377/48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636912"/>
            <a:ext cx="1296143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www.educima.com/dibujo-para-colorear-nariz-dl2695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2636912"/>
            <a:ext cx="115212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i.pinimg.com/736x/51/31/34/513134c4910534af7604595c60000da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2636912"/>
            <a:ext cx="93610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547936" y="4797152"/>
            <a:ext cx="8229600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Разгадайте</a:t>
            </a:r>
            <a:r>
              <a:rPr kumimoji="0" lang="ru-RU" sz="44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ребус!</a:t>
            </a:r>
            <a:endParaRPr kumimoji="0" lang="ru-RU" sz="4400" b="1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sz="4000" i="1" dirty="0" smtClean="0"/>
              <a:t>Этап урока: </a:t>
            </a:r>
            <a:r>
              <a:rPr lang="ru-RU" b="1" dirty="0" smtClean="0">
                <a:solidFill>
                  <a:srgbClr val="FF0000"/>
                </a:solidFill>
              </a:rPr>
              <a:t>Актуализация знаний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09600" y="2636912"/>
            <a:ext cx="8229600" cy="2664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916831"/>
            <a:ext cx="8229600" cy="223224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         </a:t>
            </a:r>
            <a:r>
              <a:rPr lang="ru-RU" sz="5400" dirty="0" smtClean="0">
                <a:latin typeface="Arial Black" pitchFamily="34" charset="0"/>
              </a:rPr>
              <a:t>,</a:t>
            </a:r>
            <a:r>
              <a:rPr lang="ru-RU" sz="4400" dirty="0" smtClean="0"/>
              <a:t>          </a:t>
            </a:r>
            <a:r>
              <a:rPr lang="ru-RU" sz="5400" dirty="0" smtClean="0">
                <a:latin typeface="Arial Black" pitchFamily="34" charset="0"/>
              </a:rPr>
              <a:t>,</a:t>
            </a:r>
            <a:r>
              <a:rPr lang="ru-RU" sz="4400" dirty="0" smtClean="0"/>
              <a:t>                     </a:t>
            </a:r>
            <a:r>
              <a:rPr lang="ru-RU" sz="5400" dirty="0" smtClean="0">
                <a:latin typeface="Arial Black" pitchFamily="34" charset="0"/>
              </a:rPr>
              <a:t>,,,</a:t>
            </a:r>
            <a:endParaRPr lang="ru-RU" dirty="0">
              <a:latin typeface="Arial Black" pitchFamily="34" charset="0"/>
            </a:endParaRP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sz="6600" dirty="0" smtClean="0">
                <a:latin typeface="Arial Black" pitchFamily="34" charset="0"/>
              </a:rPr>
              <a:t>Э</a:t>
            </a:r>
            <a:r>
              <a:rPr lang="ru-RU" dirty="0" smtClean="0"/>
              <a:t>                                    </a:t>
            </a:r>
            <a:r>
              <a:rPr lang="ru-RU" sz="6600" dirty="0" smtClean="0">
                <a:latin typeface="Arial Black" pitchFamily="34" charset="0"/>
              </a:rPr>
              <a:t>ми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" name="Рисунок 9" descr="https://nukadeti.ru/content/images/essence/color/377/48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636912"/>
            <a:ext cx="1296143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www.educima.com/dibujo-para-colorear-nariz-dl2695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2636912"/>
            <a:ext cx="115212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i.pinimg.com/736x/51/31/34/513134c4910534af7604595c60000da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2636912"/>
            <a:ext cx="93610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547936" y="4797152"/>
            <a:ext cx="8229600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ЭКОНОМИКА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i="1" dirty="0" smtClean="0"/>
              <a:t>Этап урока: </a:t>
            </a:r>
            <a:r>
              <a:rPr lang="ru-RU" b="1" dirty="0" smtClean="0">
                <a:solidFill>
                  <a:srgbClr val="FF0000"/>
                </a:solidFill>
              </a:rPr>
              <a:t>Постановка  учебной    			проблемы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4800" dirty="0" smtClean="0"/>
          </a:p>
          <a:p>
            <a:pPr>
              <a:buNone/>
            </a:pPr>
            <a:r>
              <a:rPr lang="ru-RU" sz="4800" dirty="0" smtClean="0">
                <a:solidFill>
                  <a:srgbClr val="002060"/>
                </a:solidFill>
              </a:rPr>
              <a:t>- </a:t>
            </a:r>
            <a:r>
              <a:rPr lang="ru-RU" sz="5400" dirty="0" smtClean="0">
                <a:solidFill>
                  <a:srgbClr val="002060"/>
                </a:solidFill>
              </a:rPr>
              <a:t>Я </a:t>
            </a:r>
            <a:r>
              <a:rPr lang="ru-RU" sz="5400" dirty="0">
                <a:solidFill>
                  <a:srgbClr val="002060"/>
                </a:solidFill>
              </a:rPr>
              <a:t>думаю, что узнаю…</a:t>
            </a:r>
          </a:p>
          <a:p>
            <a:pPr>
              <a:buNone/>
            </a:pPr>
            <a:r>
              <a:rPr lang="ru-RU" sz="5400" dirty="0">
                <a:solidFill>
                  <a:srgbClr val="002060"/>
                </a:solidFill>
              </a:rPr>
              <a:t>- Мне хотелось бы узнать …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4000" i="1" dirty="0" smtClean="0"/>
              <a:t> Этап урока: </a:t>
            </a:r>
            <a:r>
              <a:rPr lang="ru-RU" sz="4000" b="1" dirty="0" smtClean="0">
                <a:solidFill>
                  <a:srgbClr val="FF0000"/>
                </a:solidFill>
              </a:rPr>
              <a:t>Формулирование </a:t>
            </a:r>
            <a:r>
              <a:rPr lang="ru-RU" sz="4000" b="1" dirty="0">
                <a:solidFill>
                  <a:srgbClr val="FF0000"/>
                </a:solidFill>
              </a:rPr>
              <a:t>проблемы, </a:t>
            </a:r>
            <a:r>
              <a:rPr lang="ru-RU" sz="4000" b="1" dirty="0" smtClean="0">
                <a:solidFill>
                  <a:srgbClr val="FF0000"/>
                </a:solidFill>
              </a:rPr>
              <a:t>планирование деятельности</a:t>
            </a:r>
            <a:r>
              <a:rPr lang="ru-RU" sz="9800" b="1" dirty="0">
                <a:solidFill>
                  <a:srgbClr val="FF0000"/>
                </a:solidFill>
              </a:rPr>
              <a:t/>
            </a:r>
            <a:br>
              <a:rPr lang="ru-RU" sz="9800" b="1" dirty="0">
                <a:solidFill>
                  <a:srgbClr val="FF0000"/>
                </a:solidFill>
              </a:rPr>
            </a:b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>
                <a:solidFill>
                  <a:srgbClr val="002060"/>
                </a:solidFill>
              </a:rPr>
              <a:t>Что такое экономика? </a:t>
            </a:r>
            <a:endParaRPr lang="ru-RU" sz="48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ru-RU" sz="4800" b="1" dirty="0">
              <a:solidFill>
                <a:srgbClr val="002060"/>
              </a:solidFill>
            </a:endParaRPr>
          </a:p>
          <a:p>
            <a:r>
              <a:rPr lang="ru-RU" sz="4800" i="1" dirty="0" smtClean="0">
                <a:solidFill>
                  <a:srgbClr val="002060"/>
                </a:solidFill>
              </a:rPr>
              <a:t>познакомиться </a:t>
            </a:r>
            <a:r>
              <a:rPr lang="ru-RU" sz="4800" i="1" dirty="0">
                <a:solidFill>
                  <a:srgbClr val="002060"/>
                </a:solidFill>
              </a:rPr>
              <a:t>с понятием «экономика», </a:t>
            </a:r>
          </a:p>
          <a:p>
            <a:r>
              <a:rPr lang="ru-RU" sz="4800" i="1" dirty="0" smtClean="0">
                <a:solidFill>
                  <a:srgbClr val="002060"/>
                </a:solidFill>
              </a:rPr>
              <a:t>узнать </a:t>
            </a:r>
            <a:r>
              <a:rPr lang="ru-RU" sz="4800" i="1" dirty="0">
                <a:solidFill>
                  <a:srgbClr val="002060"/>
                </a:solidFill>
              </a:rPr>
              <a:t>ее составные части.</a:t>
            </a:r>
            <a:endParaRPr lang="ru-RU" sz="4800" i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/>
              <a:t/>
            </a:r>
            <a:br>
              <a:rPr lang="ru-RU" sz="1300" dirty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/>
              <a:t/>
            </a:r>
            <a:br>
              <a:rPr lang="ru-RU" sz="1300" dirty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8800" dirty="0"/>
              <a:t> </a:t>
            </a: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4000" i="1" dirty="0" smtClean="0"/>
              <a:t>Этап урока: </a:t>
            </a:r>
            <a:r>
              <a:rPr lang="ru-RU" b="1" dirty="0" smtClean="0">
                <a:solidFill>
                  <a:srgbClr val="FF0000"/>
                </a:solidFill>
              </a:rPr>
              <a:t>Открытие </a:t>
            </a:r>
            <a:r>
              <a:rPr lang="ru-RU" b="1" dirty="0">
                <a:solidFill>
                  <a:srgbClr val="FF0000"/>
                </a:solidFill>
              </a:rPr>
              <a:t>нового знания</a:t>
            </a:r>
            <a:r>
              <a:rPr lang="ru-RU" sz="8800" dirty="0"/>
              <a:t/>
            </a:r>
            <a:br>
              <a:rPr lang="ru-RU" sz="8800" dirty="0"/>
            </a:br>
            <a:r>
              <a:rPr lang="ru-RU" sz="9800" b="1" dirty="0">
                <a:solidFill>
                  <a:srgbClr val="FF0000"/>
                </a:solidFill>
              </a:rPr>
              <a:t/>
            </a:r>
            <a:br>
              <a:rPr lang="ru-RU" sz="9800" b="1" dirty="0">
                <a:solidFill>
                  <a:srgbClr val="FF0000"/>
                </a:solidFill>
              </a:rPr>
            </a:b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8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00808"/>
            <a:ext cx="360040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идея\Desktop\Фото экономика\DSCF926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700808"/>
            <a:ext cx="417646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609600" y="5229200"/>
            <a:ext cx="8229600" cy="1049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800" b="1" i="0" u="none" strike="noStrike" kern="1200" cap="none" spc="0" normalizeH="0" baseline="0" noProof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67544" y="1556792"/>
            <a:ext cx="8371656" cy="49685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ru-RU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ru-RU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ru-RU" sz="2400" dirty="0" smtClean="0"/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000" dirty="0" smtClean="0">
                <a:solidFill>
                  <a:srgbClr val="002060"/>
                </a:solidFill>
              </a:rPr>
              <a:t>Знакомство с определением слова </a:t>
            </a:r>
            <a:r>
              <a:rPr lang="ru-RU" sz="3000" dirty="0" smtClean="0">
                <a:solidFill>
                  <a:srgbClr val="FF0000"/>
                </a:solidFill>
              </a:rPr>
              <a:t>«экономика»  </a:t>
            </a:r>
            <a:r>
              <a:rPr lang="ru-RU" sz="3000" dirty="0" smtClean="0">
                <a:solidFill>
                  <a:srgbClr val="002060"/>
                </a:solidFill>
              </a:rPr>
              <a:t>составными частями(отраслями) экономики</a:t>
            </a:r>
            <a:endParaRPr kumimoji="0" lang="ru-RU" sz="3000" b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/>
              <a:t/>
            </a:r>
            <a:br>
              <a:rPr lang="ru-RU" sz="1300" dirty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/>
              <a:t/>
            </a:r>
            <a:br>
              <a:rPr lang="ru-RU" sz="1300" dirty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8800" dirty="0"/>
              <a:t> </a:t>
            </a: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4000" i="1" dirty="0" smtClean="0"/>
              <a:t>Этап урока: </a:t>
            </a:r>
            <a:r>
              <a:rPr lang="ru-RU" b="1" dirty="0" smtClean="0">
                <a:solidFill>
                  <a:srgbClr val="FF0000"/>
                </a:solidFill>
              </a:rPr>
              <a:t>Открытие </a:t>
            </a:r>
            <a:r>
              <a:rPr lang="ru-RU" b="1" dirty="0">
                <a:solidFill>
                  <a:srgbClr val="FF0000"/>
                </a:solidFill>
              </a:rPr>
              <a:t>нового знания</a:t>
            </a:r>
            <a:r>
              <a:rPr lang="ru-RU" sz="8800" dirty="0"/>
              <a:t/>
            </a:r>
            <a:br>
              <a:rPr lang="ru-RU" sz="8800" dirty="0"/>
            </a:br>
            <a:r>
              <a:rPr lang="ru-RU" sz="9800" b="1" dirty="0">
                <a:solidFill>
                  <a:srgbClr val="FF0000"/>
                </a:solidFill>
              </a:rPr>
              <a:t/>
            </a:r>
            <a:br>
              <a:rPr lang="ru-RU" sz="9800" b="1" dirty="0">
                <a:solidFill>
                  <a:srgbClr val="FF0000"/>
                </a:solidFill>
              </a:rPr>
            </a:b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8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7" name="Picture 2" descr="H:\ЕГЭ\Documents\Фото экономика\DSCF89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44824"/>
            <a:ext cx="4865513" cy="364913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67544" y="476672"/>
            <a:ext cx="821925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8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ru-RU" sz="8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8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8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8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8800" i="1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8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8800" i="1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8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8800" i="1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8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8800" i="1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8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8800" i="1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8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8800" i="1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8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8800" i="1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8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800" i="1" dirty="0" smtClean="0">
                <a:latin typeface="+mj-lt"/>
                <a:ea typeface="+mj-ea"/>
                <a:cs typeface="+mj-cs"/>
              </a:rPr>
              <a:t> </a:t>
            </a:r>
            <a:r>
              <a:rPr lang="ru-RU" sz="8800" i="1" dirty="0" smtClean="0">
                <a:latin typeface="+mj-lt"/>
                <a:ea typeface="+mj-ea"/>
                <a:cs typeface="+mj-cs"/>
              </a:rPr>
              <a:t>                                                                          </a:t>
            </a:r>
            <a:r>
              <a:rPr kumimoji="0" lang="ru-RU" sz="8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8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9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9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436096" y="1340768"/>
          <a:ext cx="3384376" cy="5166483"/>
        </p:xfrm>
        <a:graphic>
          <a:graphicData uri="http://schemas.openxmlformats.org/drawingml/2006/table">
            <a:tbl>
              <a:tblPr/>
              <a:tblGrid>
                <a:gridCol w="3384376"/>
              </a:tblGrid>
              <a:tr h="51664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latin typeface="Georgia" pitchFamily="18" charset="0"/>
                          <a:ea typeface="Times New Roman"/>
                          <a:cs typeface="Times New Roman"/>
                        </a:rPr>
                        <a:t>Экономика</a:t>
                      </a:r>
                      <a:r>
                        <a:rPr lang="ru-RU" sz="2000" baseline="0" dirty="0" smtClean="0">
                          <a:latin typeface="Georgia" pitchFamily="18" charset="0"/>
                          <a:ea typeface="Times New Roman"/>
                          <a:cs typeface="Times New Roman"/>
                        </a:rPr>
                        <a:t> не может работать без денег.</a:t>
                      </a:r>
                      <a:r>
                        <a:rPr lang="ru-RU" sz="2000" dirty="0" smtClean="0">
                          <a:latin typeface="Georgia" pitchFamily="18" charset="0"/>
                          <a:ea typeface="Times New Roman"/>
                          <a:cs typeface="Times New Roman"/>
                        </a:rPr>
                        <a:t> На уроке</a:t>
                      </a:r>
                      <a:r>
                        <a:rPr lang="ru-RU" sz="2000" baseline="0" dirty="0" smtClean="0">
                          <a:latin typeface="Georgia" pitchFamily="18" charset="0"/>
                          <a:ea typeface="Times New Roman"/>
                          <a:cs typeface="Times New Roman"/>
                        </a:rPr>
                        <a:t> тоже будут использоваться деньги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школярики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»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latin typeface="Georgia" pitchFamily="18" charset="0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2000" dirty="0" err="1" smtClean="0">
                          <a:latin typeface="Georgia" pitchFamily="18" charset="0"/>
                          <a:ea typeface="Times New Roman"/>
                          <a:cs typeface="Times New Roman"/>
                        </a:rPr>
                        <a:t>Школярики</a:t>
                      </a:r>
                      <a:r>
                        <a:rPr lang="ru-RU" sz="2000" dirty="0" smtClean="0">
                          <a:latin typeface="Georgia" pitchFamily="18" charset="0"/>
                          <a:ea typeface="Times New Roman"/>
                          <a:cs typeface="Times New Roman"/>
                        </a:rPr>
                        <a:t>» будут </a:t>
                      </a:r>
                      <a:r>
                        <a:rPr lang="ru-RU" sz="2000" dirty="0">
                          <a:latin typeface="Georgia" pitchFamily="18" charset="0"/>
                          <a:ea typeface="Times New Roman"/>
                          <a:cs typeface="Times New Roman"/>
                        </a:rPr>
                        <a:t>выдаваться за правильные и точные ответы, а потом можно обменять их на блага. </a:t>
                      </a:r>
                      <a:endParaRPr lang="ru-RU" sz="2000" dirty="0" smtClean="0"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  <a:p>
                      <a:pPr lvl="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latin typeface="Georgia" pitchFamily="18" charset="0"/>
                          <a:ea typeface="Times New Roman"/>
                          <a:cs typeface="Times New Roman"/>
                        </a:rPr>
                        <a:t>            А </a:t>
                      </a:r>
                      <a:r>
                        <a:rPr lang="ru-RU" sz="2000" dirty="0">
                          <a:latin typeface="Georgia" pitchFamily="18" charset="0"/>
                          <a:ea typeface="Times New Roman"/>
                          <a:cs typeface="Times New Roman"/>
                        </a:rPr>
                        <a:t>какие блага необходимы ученикам</a:t>
                      </a:r>
                      <a:r>
                        <a:rPr lang="ru-RU" sz="2000" dirty="0" smtClean="0">
                          <a:latin typeface="Georgia" pitchFamily="18" charset="0"/>
                          <a:ea typeface="Times New Roman"/>
                          <a:cs typeface="Times New Roman"/>
                        </a:rPr>
                        <a:t>?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Georgia" pitchFamily="18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Конечно, хорошие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оценки!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</TotalTime>
  <Words>424</Words>
  <Application>Microsoft Office PowerPoint</Application>
  <PresentationFormat>Экран (4:3)</PresentationFormat>
  <Paragraphs>147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Садыкова Ольга Евгеньевна  учитель начальных классов</vt:lpstr>
      <vt:lpstr> Урок окружающего мира во  2 классе Тема урока:  «Что такое экономика?» Раздел: «Жизнь города и села».    Тип урока:    урок открытия нового знания. УМК «Школа России», учебный комплект А.А.Плешакова.  </vt:lpstr>
      <vt:lpstr>  Цель урока: Формирование знаний об экономике, как части жизни человека, о значении слова экономика, её составных  частях и их  взаимосвязи.   </vt:lpstr>
      <vt:lpstr>Этап урока: Актуализация знаний</vt:lpstr>
      <vt:lpstr>Этап урока: Актуализация знаний</vt:lpstr>
      <vt:lpstr>Этап урока: Постановка  учебной       проблемы</vt:lpstr>
      <vt:lpstr>      Этап урока: Формулирование проблемы, планирование деятельности </vt:lpstr>
      <vt:lpstr>       Этап урока: Открытие нового знания  </vt:lpstr>
      <vt:lpstr>       Этап урока: Открытие нового знания  </vt:lpstr>
      <vt:lpstr>         Этап урока: Первичная проверка      понимания  </vt:lpstr>
      <vt:lpstr>         Этап урока: Первичная проверка      понимания  </vt:lpstr>
      <vt:lpstr>         Этап урока: Первичная проверка      понимания  </vt:lpstr>
      <vt:lpstr>Этап урока: Применение новых            знаний</vt:lpstr>
      <vt:lpstr>Этап урока: Применение новых            знаний</vt:lpstr>
      <vt:lpstr>Этап урока: Рефлексия учебной     деятельности</vt:lpstr>
      <vt:lpstr>Этап урока: 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Садыкова Ольга Евгеньевна  учитель начальных классов</dc:title>
  <dc:creator>Tanya</dc:creator>
  <cp:lastModifiedBy>Tanya</cp:lastModifiedBy>
  <cp:revision>40</cp:revision>
  <dcterms:created xsi:type="dcterms:W3CDTF">2020-12-06T05:54:46Z</dcterms:created>
  <dcterms:modified xsi:type="dcterms:W3CDTF">2020-12-06T11:31:31Z</dcterms:modified>
</cp:coreProperties>
</file>