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92" r:id="rId4"/>
    <p:sldId id="289" r:id="rId5"/>
    <p:sldId id="294" r:id="rId6"/>
    <p:sldId id="296" r:id="rId7"/>
    <p:sldId id="297" r:id="rId8"/>
    <p:sldId id="298" r:id="rId9"/>
    <p:sldId id="299" r:id="rId10"/>
    <p:sldId id="30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-102" y="-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9CDBB-997B-4461-8E7B-837BFEEA4A93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9F9D8-CD6D-4E21-9D39-A139161444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3178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427-C54D-4787-84E1-D9F9E77D27C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6D82-B4CB-4401-AF41-19A9FA169BB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56097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427-C54D-4787-84E1-D9F9E77D27C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6D82-B4CB-4401-AF41-19A9FA169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4565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427-C54D-4787-84E1-D9F9E77D27C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6D82-B4CB-4401-AF41-19A9FA169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177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427-C54D-4787-84E1-D9F9E77D27C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6D82-B4CB-4401-AF41-19A9FA169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462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427-C54D-4787-84E1-D9F9E77D27C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6D82-B4CB-4401-AF41-19A9FA169BB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9466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427-C54D-4787-84E1-D9F9E77D27C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6D82-B4CB-4401-AF41-19A9FA169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3868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427-C54D-4787-84E1-D9F9E77D27C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6D82-B4CB-4401-AF41-19A9FA169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1185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427-C54D-4787-84E1-D9F9E77D27C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6D82-B4CB-4401-AF41-19A9FA169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7516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427-C54D-4787-84E1-D9F9E77D27C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6D82-B4CB-4401-AF41-19A9FA169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3666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BC7A427-C54D-4787-84E1-D9F9E77D27C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0BB6D82-B4CB-4401-AF41-19A9FA169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9258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7A427-C54D-4787-84E1-D9F9E77D27C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B6D82-B4CB-4401-AF41-19A9FA169B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5733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BC7A427-C54D-4787-84E1-D9F9E77D27C8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0BB6D82-B4CB-4401-AF41-19A9FA169BB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478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F7588C-D857-4AF0-8C4E-AE79FDE703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1213338"/>
            <a:ext cx="10058400" cy="3111774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5300" b="1" dirty="0" smtClean="0"/>
              <a:t>Мастер-класс «Система работы учителя по повышению каче</a:t>
            </a:r>
            <a:r>
              <a:rPr lang="ru-RU" sz="5300" b="1" dirty="0" smtClean="0"/>
              <a:t>ства образования»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175E8A4-AFB6-421D-86C6-0F084FC04C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r"/>
            <a:r>
              <a:rPr lang="ru-RU" b="1" dirty="0" err="1" smtClean="0"/>
              <a:t>Паначева</a:t>
            </a:r>
            <a:r>
              <a:rPr lang="ru-RU" b="1" dirty="0" smtClean="0"/>
              <a:t> А.и.</a:t>
            </a:r>
          </a:p>
          <a:p>
            <a:pPr algn="r"/>
            <a:r>
              <a:rPr lang="ru-RU" b="1" dirty="0" smtClean="0"/>
              <a:t>Учитель русского языка и литературы</a:t>
            </a:r>
          </a:p>
          <a:p>
            <a:pPr algn="r"/>
            <a:r>
              <a:rPr lang="ru-RU" b="1" dirty="0" smtClean="0"/>
              <a:t>МАОУ СОШ № 20 г. Серов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3322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7E3125-C199-4356-9D72-86ED10711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826" y="1946031"/>
            <a:ext cx="10058399" cy="41305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Предлагаю </a:t>
            </a:r>
            <a:r>
              <a:rPr lang="ru-RU" sz="3200" dirty="0" smtClean="0"/>
              <a:t>ещё один приём, который позволит оценить наш мастер-класс. Этот приём называется «Рюкзачок». Данный вид рефлексии вы можете использовать на своих уроках после изучения большого раздела. Вот вам рюкзачок. Скажите по фразе: что узнали, что поняли, что удивило, будете ли применять в своей педагогической деятельности, что ожидали на данном мастер-классе.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113475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3E5554C-3C50-4735-AE24-254446A4FA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- Что означает слово «Здравствуйте»? (приветствие, уважение, пожелание здоровья человеку).</a:t>
            </a:r>
          </a:p>
          <a:p>
            <a:r>
              <a:rPr lang="ru-RU" sz="3200" dirty="0" smtClean="0"/>
              <a:t>А как подарить его людям, если его нет в тебе? Солнце – это добро, свет, любовь, стремление отдавать себя людям, распахнуть навстречу им свою душу, это радость общения, это сама жизнь… А радоваться жизни может только здоровый человек.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6175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 названия (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20" y="658323"/>
            <a:ext cx="2619375" cy="1743075"/>
          </a:xfrm>
          <a:prstGeom prst="rect">
            <a:avLst/>
          </a:prstGeom>
        </p:spPr>
      </p:pic>
      <p:pic>
        <p:nvPicPr>
          <p:cNvPr id="5" name="Рисунок 4" descr="Без названия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2581" y="3946647"/>
            <a:ext cx="2628900" cy="1743075"/>
          </a:xfrm>
          <a:prstGeom prst="rect">
            <a:avLst/>
          </a:prstGeom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8419" y="876300"/>
            <a:ext cx="1943100" cy="2362200"/>
          </a:xfrm>
          <a:prstGeom prst="rect">
            <a:avLst/>
          </a:prstGeom>
        </p:spPr>
      </p:pic>
      <p:pic>
        <p:nvPicPr>
          <p:cNvPr id="7" name="Рисунок 6" descr="Без названия (6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7128" y="2838816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8975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7E3125-C199-4356-9D72-86ED10711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910862"/>
            <a:ext cx="10058399" cy="41305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Если Вы уверены, что для учителя хорошее качество образования связано с умением ученика самостоятельно мыслить, анализировать и самостоятельно работать – поднимите правую руку!</a:t>
            </a:r>
          </a:p>
          <a:p>
            <a:r>
              <a:rPr lang="ru-RU" sz="2400" dirty="0" smtClean="0"/>
              <a:t>Если вы считаете, что хорошее качество образования связано со школой, которая учитывает индивидуальные особенности школьника, способности и потребности детей – кивните головой.</a:t>
            </a:r>
          </a:p>
          <a:p>
            <a:r>
              <a:rPr lang="ru-RU" sz="2400" dirty="0" smtClean="0"/>
              <a:t>Если вы согласны с тем, что для повышения профессиональной компетентности педагогов необходимо использовать наряду с традиционными, активные методы обучения, хлопните в ладоши.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113475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B5B761-C66E-4B0E-89BD-AB3F14A72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«Качество образования»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8391490" y="1991807"/>
            <a:ext cx="2513204" cy="1256602"/>
            <a:chOff x="577" y="3630239"/>
            <a:chExt cx="2513204" cy="125660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kern="1200" dirty="0" smtClean="0">
                  <a:solidFill>
                    <a:schemeClr val="tx1"/>
                  </a:solidFill>
                </a:rPr>
                <a:t>Техника</a:t>
              </a:r>
              <a:endParaRPr lang="ru-RU" sz="36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771490" y="3744406"/>
            <a:ext cx="2513204" cy="1256602"/>
            <a:chOff x="577" y="3630239"/>
            <a:chExt cx="2513204" cy="125660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dirty="0" smtClean="0">
                  <a:solidFill>
                    <a:schemeClr val="tx1"/>
                  </a:solidFill>
                </a:rPr>
                <a:t>Бояться</a:t>
              </a:r>
              <a:endParaRPr lang="ru-RU" sz="36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810090" y="1962499"/>
            <a:ext cx="2513204" cy="1256602"/>
            <a:chOff x="577" y="3630239"/>
            <a:chExt cx="2513204" cy="125660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kern="1200" dirty="0" smtClean="0">
                  <a:solidFill>
                    <a:schemeClr val="tx1"/>
                  </a:solidFill>
                </a:rPr>
                <a:t>Изобилие</a:t>
              </a:r>
              <a:endParaRPr lang="ru-RU" sz="36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786644" y="3416160"/>
            <a:ext cx="2513204" cy="1256602"/>
            <a:chOff x="577" y="3630239"/>
            <a:chExt cx="2513204" cy="1256602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Прямоугольник 14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kern="1200" dirty="0" smtClean="0">
                  <a:solidFill>
                    <a:schemeClr val="tx1"/>
                  </a:solidFill>
                </a:rPr>
                <a:t>Знания</a:t>
              </a:r>
              <a:endParaRPr lang="ru-RU" sz="36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8420798" y="3797160"/>
            <a:ext cx="2513204" cy="1256602"/>
            <a:chOff x="577" y="3630239"/>
            <a:chExt cx="2513204" cy="1256602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dirty="0" smtClean="0">
                  <a:solidFill>
                    <a:schemeClr val="tx1"/>
                  </a:solidFill>
                </a:rPr>
                <a:t>Логика</a:t>
              </a:r>
              <a:endParaRPr lang="ru-RU" sz="36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774922" y="4899129"/>
            <a:ext cx="2513204" cy="1256602"/>
            <a:chOff x="577" y="3630239"/>
            <a:chExt cx="2513204" cy="1256602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Прямоугольник 20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kern="1200" dirty="0" smtClean="0">
                  <a:solidFill>
                    <a:schemeClr val="tx1"/>
                  </a:solidFill>
                </a:rPr>
                <a:t>Применять</a:t>
              </a:r>
              <a:endParaRPr lang="ru-RU" sz="36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42182" y="1974222"/>
            <a:ext cx="2513204" cy="1256602"/>
            <a:chOff x="577" y="3630239"/>
            <a:chExt cx="2513204" cy="1256602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Прямоугольник 23"/>
            <p:cNvSpPr/>
            <p:nvPr/>
          </p:nvSpPr>
          <p:spPr>
            <a:xfrm>
              <a:off x="577" y="3630239"/>
              <a:ext cx="2513204" cy="12566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dirty="0" smtClean="0">
                  <a:solidFill>
                    <a:schemeClr val="tx1"/>
                  </a:solidFill>
                </a:rPr>
                <a:t>Транспорт</a:t>
              </a:r>
              <a:endParaRPr lang="ru-RU" sz="3600" kern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97228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7E3125-C199-4356-9D72-86ED10711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503" y="1312985"/>
            <a:ext cx="10058399" cy="4130500"/>
          </a:xfrm>
        </p:spPr>
        <p:txBody>
          <a:bodyPr>
            <a:noAutofit/>
          </a:bodyPr>
          <a:lstStyle/>
          <a:p>
            <a:r>
              <a:rPr lang="ru-RU" sz="1800" dirty="0" smtClean="0"/>
              <a:t>Личностно-ориентированные технологии обучения</a:t>
            </a:r>
          </a:p>
          <a:p>
            <a:r>
              <a:rPr lang="ru-RU" sz="1800" dirty="0" smtClean="0"/>
              <a:t>Технология педагогических мастерских</a:t>
            </a:r>
          </a:p>
          <a:p>
            <a:r>
              <a:rPr lang="ru-RU" sz="1800" dirty="0" smtClean="0"/>
              <a:t>Технология обучения как учебного исследования</a:t>
            </a:r>
          </a:p>
          <a:p>
            <a:r>
              <a:rPr lang="ru-RU" sz="1800" dirty="0" smtClean="0"/>
              <a:t>Технология эвристического обучения</a:t>
            </a:r>
          </a:p>
          <a:p>
            <a:r>
              <a:rPr lang="ru-RU" sz="1800" dirty="0" smtClean="0"/>
              <a:t>Технология проектного обучения</a:t>
            </a:r>
          </a:p>
          <a:p>
            <a:r>
              <a:rPr lang="ru-RU" sz="1800" dirty="0" smtClean="0"/>
              <a:t>Вероятностное образование (А. Лобок)</a:t>
            </a:r>
          </a:p>
          <a:p>
            <a:r>
              <a:rPr lang="ru-RU" sz="1800" dirty="0" smtClean="0"/>
              <a:t>Развивающее обучение - РО (Л.В. </a:t>
            </a:r>
            <a:r>
              <a:rPr lang="ru-RU" sz="1800" dirty="0" err="1" smtClean="0"/>
              <a:t>Занков</a:t>
            </a:r>
            <a:r>
              <a:rPr lang="ru-RU" sz="1800" dirty="0" smtClean="0"/>
              <a:t>, В.В. Давыдов, Д. Б. </a:t>
            </a:r>
            <a:r>
              <a:rPr lang="ru-RU" sz="1800" dirty="0" err="1" smtClean="0"/>
              <a:t>Эльконин</a:t>
            </a:r>
            <a:r>
              <a:rPr lang="ru-RU" sz="1800" dirty="0" smtClean="0"/>
              <a:t>)</a:t>
            </a:r>
          </a:p>
          <a:p>
            <a:r>
              <a:rPr lang="ru-RU" sz="1800" dirty="0" smtClean="0"/>
              <a:t>«Школа диалога культур – «ШДК» (В.С. </a:t>
            </a:r>
            <a:r>
              <a:rPr lang="ru-RU" sz="1800" dirty="0" err="1" smtClean="0"/>
              <a:t>Библер</a:t>
            </a:r>
            <a:r>
              <a:rPr lang="ru-RU" sz="1800" dirty="0" smtClean="0"/>
              <a:t>)</a:t>
            </a:r>
          </a:p>
          <a:p>
            <a:r>
              <a:rPr lang="ru-RU" sz="1800" dirty="0" smtClean="0"/>
              <a:t>Гуманитарно-личностная технология «Школа жизни» (Ш.А. </a:t>
            </a:r>
            <a:r>
              <a:rPr lang="ru-RU" sz="1800" dirty="0" err="1" smtClean="0"/>
              <a:t>Амонашвили</a:t>
            </a:r>
            <a:r>
              <a:rPr lang="ru-RU" sz="1800" dirty="0" smtClean="0"/>
              <a:t>).</a:t>
            </a:r>
          </a:p>
          <a:p>
            <a:r>
              <a:rPr lang="ru-RU" sz="1800" dirty="0" smtClean="0"/>
              <a:t>Преподавание литературы как искусства и как </a:t>
            </a:r>
            <a:r>
              <a:rPr lang="ru-RU" sz="1800" dirty="0" err="1" smtClean="0"/>
              <a:t>человекоформирующего</a:t>
            </a:r>
            <a:r>
              <a:rPr lang="ru-RU" sz="1800" dirty="0" smtClean="0"/>
              <a:t> предмета (Е.Н. Ильин).</a:t>
            </a:r>
          </a:p>
          <a:p>
            <a:r>
              <a:rPr lang="ru-RU" sz="1800" dirty="0" smtClean="0"/>
              <a:t>Дизайн-педагогика.</a:t>
            </a:r>
            <a:endParaRPr lang="ru-RU" sz="18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8776A434-2376-486A-B944-8F4B79451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91566"/>
          </a:xfrm>
        </p:spPr>
        <p:txBody>
          <a:bodyPr/>
          <a:lstStyle/>
          <a:p>
            <a:pPr algn="ctr"/>
            <a:r>
              <a:rPr lang="ru-RU" dirty="0" smtClean="0"/>
              <a:t>Технологии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13475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7E3125-C199-4356-9D72-86ED10711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242" y="1787769"/>
            <a:ext cx="10058399" cy="4130500"/>
          </a:xfrm>
        </p:spPr>
        <p:txBody>
          <a:bodyPr>
            <a:noAutofit/>
          </a:bodyPr>
          <a:lstStyle/>
          <a:p>
            <a:r>
              <a:rPr lang="ru-RU" sz="1800" dirty="0" smtClean="0"/>
              <a:t>Предметно-ориентированные технологии обучения.</a:t>
            </a:r>
          </a:p>
          <a:p>
            <a:r>
              <a:rPr lang="ru-RU" sz="1800" dirty="0" smtClean="0"/>
              <a:t>Технология постановки цели.</a:t>
            </a:r>
          </a:p>
          <a:p>
            <a:r>
              <a:rPr lang="ru-RU" sz="1800" dirty="0" smtClean="0"/>
              <a:t>Технология полного усвоения (по материалам М. В. Кларина).</a:t>
            </a:r>
          </a:p>
          <a:p>
            <a:r>
              <a:rPr lang="ru-RU" sz="1800" dirty="0" smtClean="0"/>
              <a:t>Технология педагогического процесса по С. Д. Шевченко.</a:t>
            </a:r>
          </a:p>
          <a:p>
            <a:r>
              <a:rPr lang="ru-RU" sz="1800" dirty="0" smtClean="0"/>
              <a:t>Технология концентрированного обучения.</a:t>
            </a:r>
          </a:p>
          <a:p>
            <a:r>
              <a:rPr lang="ru-RU" sz="1800" dirty="0" smtClean="0"/>
              <a:t>Модульное обучение.</a:t>
            </a:r>
          </a:p>
          <a:p>
            <a:r>
              <a:rPr lang="ru-RU" sz="1800" dirty="0" smtClean="0"/>
              <a:t>Информационные технологии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ИКТ</a:t>
            </a:r>
            <a:endParaRPr lang="ru-RU" sz="1800" dirty="0" smtClean="0"/>
          </a:p>
          <a:p>
            <a:r>
              <a:rPr lang="ru-RU" sz="1800" dirty="0" smtClean="0"/>
              <a:t>Технологии </a:t>
            </a:r>
            <a:r>
              <a:rPr lang="ru-RU" sz="1800" dirty="0" smtClean="0"/>
              <a:t>оценивания достижений обучающихся</a:t>
            </a:r>
          </a:p>
          <a:p>
            <a:r>
              <a:rPr lang="ru-RU" sz="1800" dirty="0" smtClean="0"/>
              <a:t>Технология «</a:t>
            </a:r>
            <a:r>
              <a:rPr lang="ru-RU" sz="1800" dirty="0" err="1" smtClean="0"/>
              <a:t>Портфолио</a:t>
            </a:r>
            <a:r>
              <a:rPr lang="ru-RU" sz="1800" dirty="0" smtClean="0"/>
              <a:t>»</a:t>
            </a:r>
            <a:endParaRPr lang="ru-RU" sz="1800" dirty="0" smtClean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8776A434-2376-486A-B944-8F4B79451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91566"/>
          </a:xfrm>
        </p:spPr>
        <p:txBody>
          <a:bodyPr/>
          <a:lstStyle/>
          <a:p>
            <a:pPr algn="ctr"/>
            <a:r>
              <a:rPr lang="ru-RU" dirty="0" smtClean="0"/>
              <a:t>Технологии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13475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7E3125-C199-4356-9D72-86ED10711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826" y="1946031"/>
            <a:ext cx="10058399" cy="4130500"/>
          </a:xfrm>
        </p:spPr>
        <p:txBody>
          <a:bodyPr>
            <a:noAutofit/>
          </a:bodyPr>
          <a:lstStyle/>
          <a:p>
            <a:r>
              <a:rPr lang="ru-RU" sz="1800" dirty="0" smtClean="0"/>
              <a:t>Рейтинговые технологии</a:t>
            </a:r>
          </a:p>
          <a:p>
            <a:r>
              <a:rPr lang="ru-RU" sz="1800" dirty="0" smtClean="0"/>
              <a:t>Интерактивные технологии</a:t>
            </a:r>
          </a:p>
          <a:p>
            <a:r>
              <a:rPr lang="ru-RU" sz="1800" dirty="0" smtClean="0"/>
              <a:t>Технология «Развитие критического мышления через чтение и письмо»</a:t>
            </a:r>
          </a:p>
          <a:p>
            <a:r>
              <a:rPr lang="ru-RU" sz="1800" dirty="0" smtClean="0"/>
              <a:t>Технология «Дебаты»</a:t>
            </a:r>
          </a:p>
          <a:p>
            <a:r>
              <a:rPr lang="ru-RU" sz="1800" dirty="0" err="1" smtClean="0"/>
              <a:t>Тренинговые</a:t>
            </a:r>
            <a:r>
              <a:rPr lang="ru-RU" sz="1800" dirty="0" smtClean="0"/>
              <a:t> технологии</a:t>
            </a:r>
            <a:endParaRPr lang="ru-RU" sz="18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8776A434-2376-486A-B944-8F4B79451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91566"/>
          </a:xfrm>
        </p:spPr>
        <p:txBody>
          <a:bodyPr/>
          <a:lstStyle/>
          <a:p>
            <a:pPr algn="ctr"/>
            <a:r>
              <a:rPr lang="ru-RU" dirty="0" smtClean="0"/>
              <a:t>Технологии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13475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C7E3125-C199-4356-9D72-86ED10711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826" y="1946031"/>
            <a:ext cx="10058399" cy="4130500"/>
          </a:xfrm>
        </p:spPr>
        <p:txBody>
          <a:bodyPr>
            <a:noAutofit/>
          </a:bodyPr>
          <a:lstStyle/>
          <a:p>
            <a:r>
              <a:rPr lang="ru-RU" sz="3200" dirty="0" smtClean="0"/>
              <a:t>- Вам даны словосочетания, распределите их на группы по какому-то признаку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Перед </a:t>
            </a:r>
            <a:r>
              <a:rPr lang="ru-RU" sz="3200" dirty="0" err="1" smtClean="0"/>
              <a:t>бледн</a:t>
            </a:r>
            <a:r>
              <a:rPr lang="ru-RU" sz="3200" dirty="0" smtClean="0"/>
              <a:t>… юношей, о багрян… закате, от бережлив… хозяина, для </a:t>
            </a:r>
            <a:r>
              <a:rPr lang="ru-RU" sz="3200" dirty="0" err="1" smtClean="0"/>
              <a:t>великолепн</a:t>
            </a:r>
            <a:r>
              <a:rPr lang="ru-RU" sz="3200" dirty="0" smtClean="0"/>
              <a:t>… фильма, о </a:t>
            </a:r>
            <a:r>
              <a:rPr lang="ru-RU" sz="3200" dirty="0" err="1" smtClean="0"/>
              <a:t>верн</a:t>
            </a:r>
            <a:r>
              <a:rPr lang="ru-RU" sz="3200" dirty="0" smtClean="0"/>
              <a:t>… </a:t>
            </a:r>
            <a:r>
              <a:rPr lang="ru-RU" sz="3200" dirty="0" err="1" smtClean="0"/>
              <a:t>друге,за</a:t>
            </a:r>
            <a:r>
              <a:rPr lang="ru-RU" sz="3200" dirty="0" smtClean="0"/>
              <a:t> </a:t>
            </a:r>
            <a:r>
              <a:rPr lang="ru-RU" sz="3200" dirty="0" err="1" smtClean="0"/>
              <a:t>воздушн</a:t>
            </a:r>
            <a:r>
              <a:rPr lang="ru-RU" sz="3200" dirty="0" smtClean="0"/>
              <a:t>… змеем, в добр… сердце, от ветвист… дерева, перед </a:t>
            </a:r>
            <a:r>
              <a:rPr lang="ru-RU" sz="3200" dirty="0" err="1" smtClean="0"/>
              <a:t>капустн</a:t>
            </a:r>
            <a:r>
              <a:rPr lang="ru-RU" sz="3200" dirty="0" smtClean="0"/>
              <a:t>… полем (по падежам).</a:t>
            </a:r>
            <a:endParaRPr lang="ru-RU" sz="32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8776A434-2376-486A-B944-8F4B79451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915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Игра «Расселение»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13475913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443</Words>
  <Application>Microsoft Office PowerPoint</Application>
  <PresentationFormat>Произвольный</PresentationFormat>
  <Paragraphs>51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Ретро</vt:lpstr>
      <vt:lpstr>  Мастер-класс «Система работы учителя по повышению качества образования»  </vt:lpstr>
      <vt:lpstr>Слайд 2</vt:lpstr>
      <vt:lpstr>Слайд 3</vt:lpstr>
      <vt:lpstr>Слайд 4</vt:lpstr>
      <vt:lpstr>«Качество образования»</vt:lpstr>
      <vt:lpstr>Технологии</vt:lpstr>
      <vt:lpstr>Технологии</vt:lpstr>
      <vt:lpstr>Технологии</vt:lpstr>
      <vt:lpstr> Игра «Расселение»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ВСОКО и внутришкольный контроль</dc:title>
  <dc:creator>Галина Савиных</dc:creator>
  <cp:lastModifiedBy>инф-аналитич отдел</cp:lastModifiedBy>
  <cp:revision>23</cp:revision>
  <dcterms:created xsi:type="dcterms:W3CDTF">2019-10-09T21:18:39Z</dcterms:created>
  <dcterms:modified xsi:type="dcterms:W3CDTF">2020-12-30T10:23:53Z</dcterms:modified>
</cp:coreProperties>
</file>