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notesMasterIdLst>
    <p:notesMasterId r:id="rId11"/>
  </p:notes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7" r:id="rId9"/>
    <p:sldId id="266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8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2FE1EC-096B-4AA5-97CC-61BD7DFECCBE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5233BE-CA58-461A-9269-5C3ABAFDFF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877573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2E62C-344C-4240-A05A-5ECC5E99057C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931E5-6E98-4C53-8A29-118FFE5C8B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37108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2E62C-344C-4240-A05A-5ECC5E99057C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931E5-6E98-4C53-8A29-118FFE5C8B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25287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2E62C-344C-4240-A05A-5ECC5E99057C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931E5-6E98-4C53-8A29-118FFE5C8B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0157793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2E62C-344C-4240-A05A-5ECC5E99057C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931E5-6E98-4C53-8A29-118FFE5C8B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36349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2E62C-344C-4240-A05A-5ECC5E99057C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931E5-6E98-4C53-8A29-118FFE5C8B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5899263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2E62C-344C-4240-A05A-5ECC5E99057C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931E5-6E98-4C53-8A29-118FFE5C8B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452313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2E62C-344C-4240-A05A-5ECC5E99057C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931E5-6E98-4C53-8A29-118FFE5C8B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989004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2E62C-344C-4240-A05A-5ECC5E99057C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931E5-6E98-4C53-8A29-118FFE5C8B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10960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2E62C-344C-4240-A05A-5ECC5E99057C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931E5-6E98-4C53-8A29-118FFE5C8B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10866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2E62C-344C-4240-A05A-5ECC5E99057C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931E5-6E98-4C53-8A29-118FFE5C8B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548484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2E62C-344C-4240-A05A-5ECC5E99057C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931E5-6E98-4C53-8A29-118FFE5C8B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91780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2E62C-344C-4240-A05A-5ECC5E99057C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931E5-6E98-4C53-8A29-118FFE5C8B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74043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2E62C-344C-4240-A05A-5ECC5E99057C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931E5-6E98-4C53-8A29-118FFE5C8B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14854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2E62C-344C-4240-A05A-5ECC5E99057C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931E5-6E98-4C53-8A29-118FFE5C8B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95107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2E62C-344C-4240-A05A-5ECC5E99057C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931E5-6E98-4C53-8A29-118FFE5C8B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73630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931E5-6E98-4C53-8A29-118FFE5C8B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2E62C-344C-4240-A05A-5ECC5E99057C}" type="datetimeFigureOut">
              <a:rPr lang="ru-RU" smtClean="0"/>
              <a:pPr/>
              <a:t>17.11.2020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87551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62E62C-344C-4240-A05A-5ECC5E99057C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CE931E5-6E98-4C53-8A29-118FFE5C8B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85157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  <p:sldLayoutId id="2147483720" r:id="rId14"/>
    <p:sldLayoutId id="2147483721" r:id="rId15"/>
    <p:sldLayoutId id="214748372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1844_%D0%B3%D0%BE%D0%B4" TargetMode="External"/><Relationship Id="rId2" Type="http://schemas.openxmlformats.org/officeDocument/2006/relationships/hyperlink" Target="https://ru.wikipedia.org/wiki/1769_%D0%B3%D0%BE%D0%B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6000" dirty="0" smtClean="0">
                <a:solidFill>
                  <a:schemeClr val="accent2">
                    <a:lumMod val="50000"/>
                  </a:schemeClr>
                </a:solidFill>
              </a:rPr>
              <a:t>Басня </a:t>
            </a:r>
            <a:r>
              <a:rPr lang="ru-RU" sz="6000" dirty="0">
                <a:solidFill>
                  <a:schemeClr val="accent2">
                    <a:lumMod val="50000"/>
                  </a:schemeClr>
                </a:solidFill>
              </a:rPr>
              <a:t>как </a:t>
            </a:r>
            <a:r>
              <a:rPr lang="ru-RU" sz="6000" dirty="0" smtClean="0">
                <a:solidFill>
                  <a:schemeClr val="accent2">
                    <a:lumMod val="50000"/>
                  </a:schemeClr>
                </a:solidFill>
              </a:rPr>
              <a:t>литературный жанр. Истоки </a:t>
            </a:r>
            <a:r>
              <a:rPr lang="ru-RU" sz="6000" dirty="0">
                <a:solidFill>
                  <a:schemeClr val="accent2">
                    <a:lumMod val="50000"/>
                  </a:schemeClr>
                </a:solidFill>
              </a:rPr>
              <a:t>басенного </a:t>
            </a:r>
            <a:r>
              <a:rPr lang="ru-RU" sz="6000" dirty="0" smtClean="0">
                <a:solidFill>
                  <a:schemeClr val="accent2">
                    <a:lumMod val="50000"/>
                  </a:schemeClr>
                </a:solidFill>
              </a:rPr>
              <a:t>жанра.</a:t>
            </a:r>
            <a:endParaRPr lang="ru-RU" sz="6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79929" y="5513873"/>
            <a:ext cx="7766936" cy="1096899"/>
          </a:xfrm>
        </p:spPr>
        <p:txBody>
          <a:bodyPr/>
          <a:lstStyle/>
          <a:p>
            <a:r>
              <a:rPr lang="ru-RU" dirty="0" smtClean="0"/>
              <a:t>Презентацию подготовила учитель русского языка и литературы Харитонова Юлия Сергеевна</a:t>
            </a:r>
          </a:p>
          <a:p>
            <a:r>
              <a:rPr lang="ru-RU" dirty="0" smtClean="0"/>
              <a:t>МАОУ СОШ № 23 г. Екатеринбург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843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270000"/>
            <a:ext cx="8596668" cy="3880773"/>
          </a:xfrm>
        </p:spPr>
        <p:txBody>
          <a:bodyPr>
            <a:normAutofit fontScale="25000" lnSpcReduction="20000"/>
          </a:bodyPr>
          <a:lstStyle/>
          <a:p>
            <a:pPr marL="90170" indent="0" algn="ctr">
              <a:buNone/>
            </a:pPr>
            <a:r>
              <a:rPr lang="ru-RU" sz="112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Когда первобытный человек почувствовал себя человеком,</a:t>
            </a:r>
            <a:endParaRPr lang="ru-RU" sz="112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90170" indent="0" algn="ctr">
              <a:buNone/>
            </a:pPr>
            <a:r>
              <a:rPr lang="ru-RU" sz="112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Он оглянулся вокруг себя и впервые задумался о мире и о себе.</a:t>
            </a:r>
            <a:endParaRPr lang="ru-RU" sz="112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90170" indent="0" algn="ctr">
              <a:buNone/>
            </a:pPr>
            <a:r>
              <a:rPr lang="ru-RU" sz="112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По существу, это были два вопроса: как устроен мир и как</a:t>
            </a:r>
            <a:endParaRPr lang="ru-RU" sz="112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90170" indent="0" algn="ctr">
              <a:buNone/>
            </a:pPr>
            <a:r>
              <a:rPr lang="ru-RU" sz="112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должен вести себя в этом мире человек?</a:t>
            </a:r>
            <a:endParaRPr lang="ru-RU" sz="112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90170" indent="0" algn="ctr">
              <a:buNone/>
            </a:pPr>
            <a:r>
              <a:rPr lang="ru-RU" sz="112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На первый вопрос он ответил мифом. На второй – басней.</a:t>
            </a:r>
            <a:endParaRPr lang="ru-RU" sz="112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90170" indent="0" algn="ctr">
              <a:buNone/>
            </a:pPr>
            <a:r>
              <a:rPr lang="ru-RU" sz="112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М. Л. </a:t>
            </a:r>
            <a:r>
              <a:rPr lang="ru-RU" sz="11200" b="1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Гаспаров</a:t>
            </a:r>
            <a:r>
              <a:rPr lang="ru-RU" sz="112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«Басни Эзопа»</a:t>
            </a:r>
            <a:endParaRPr lang="ru-RU" sz="112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354033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4316" y="207818"/>
            <a:ext cx="8596668" cy="1320800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История создания басни</a:t>
            </a:r>
            <a:endParaRPr lang="ru-RU" b="1" i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4316" y="900546"/>
            <a:ext cx="9297938" cy="56388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Жанр басни известен с давних времен. </a:t>
            </a:r>
            <a:r>
              <a:rPr lang="ru-RU" sz="3200" b="1" u="sng" dirty="0">
                <a:solidFill>
                  <a:schemeClr val="accent2">
                    <a:lumMod val="50000"/>
                  </a:schemeClr>
                </a:solidFill>
              </a:rPr>
              <a:t>Родоначальником жанра считается древнегреческий мудрец и баснописец Эзоп. 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Легендарный баснописец, живший в Древней Греции еще в 440 г. до н. э. предложил «давать поучения» не в форме наставлений, а в другой. Он говорил, что «лучше это делать не в скучной тираде, описывая человеческие пороки и поступки, а достаточно изобразить их в коротком живом рассказе – в прозаической или стихотворной форме - басне»</a:t>
            </a:r>
          </a:p>
        </p:txBody>
      </p:sp>
    </p:spTree>
    <p:extLst>
      <p:ext uri="{BB962C8B-B14F-4D97-AF65-F5344CB8AC3E}">
        <p14:creationId xmlns="" xmlns:p14="http://schemas.microsoft.com/office/powerpoint/2010/main" val="3505494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9625" y="0"/>
            <a:ext cx="8596668" cy="1320800"/>
          </a:xfrm>
        </p:spPr>
        <p:txBody>
          <a:bodyPr/>
          <a:lstStyle/>
          <a:p>
            <a:pPr algn="ctr"/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Эзоп</a:t>
            </a:r>
            <a:endParaRPr lang="ru-RU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490" y="748145"/>
            <a:ext cx="3740728" cy="5834207"/>
          </a:xfrm>
        </p:spPr>
      </p:pic>
    </p:spTree>
    <p:extLst>
      <p:ext uri="{BB962C8B-B14F-4D97-AF65-F5344CB8AC3E}">
        <p14:creationId xmlns="" xmlns:p14="http://schemas.microsoft.com/office/powerpoint/2010/main" val="23236750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662" y="180109"/>
            <a:ext cx="8596668" cy="1320800"/>
          </a:xfrm>
        </p:spPr>
        <p:txBody>
          <a:bodyPr/>
          <a:lstStyle/>
          <a:p>
            <a:r>
              <a:rPr lang="ru-RU" b="1" i="1" dirty="0">
                <a:solidFill>
                  <a:srgbClr val="2E83C3">
                    <a:lumMod val="60000"/>
                    <a:lumOff val="40000"/>
                  </a:srgbClr>
                </a:solidFill>
              </a:rPr>
              <a:t>История создания басни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0545"/>
            <a:ext cx="9199418" cy="5680364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  <a:t>Почти через семь веков </a:t>
            </a:r>
            <a:r>
              <a:rPr lang="ru-RU" sz="3600" b="1" u="sng" dirty="0">
                <a:solidFill>
                  <a:schemeClr val="accent2">
                    <a:lumMod val="50000"/>
                  </a:schemeClr>
                </a:solidFill>
              </a:rPr>
              <a:t>римский поэт Федр переложил его басни в стихотворную форму и издал в отдельном сборнике. Так родился жанр латинской стихотворной басни.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  <a:t>В 17 в. древний жанр был возвеличен французским писателем Ж. де Лафонтеном. </a:t>
            </a:r>
            <a:r>
              <a:rPr lang="ru-RU" sz="3600" b="1" u="sng" dirty="0">
                <a:solidFill>
                  <a:schemeClr val="accent2">
                    <a:lumMod val="50000"/>
                  </a:schemeClr>
                </a:solidFill>
              </a:rPr>
              <a:t>Развивали жанр басни и русские баснописцы 17 </a:t>
            </a:r>
            <a:r>
              <a:rPr lang="ru-RU" sz="3600" b="1" u="sng" dirty="0" smtClean="0">
                <a:solidFill>
                  <a:schemeClr val="accent2">
                    <a:lumMod val="50000"/>
                  </a:schemeClr>
                </a:solidFill>
              </a:rPr>
              <a:t>веке </a:t>
            </a:r>
            <a:r>
              <a:rPr lang="ru-RU" sz="3600" b="1" u="sng" dirty="0">
                <a:solidFill>
                  <a:schemeClr val="accent2">
                    <a:lumMod val="50000"/>
                  </a:schemeClr>
                </a:solidFill>
              </a:rPr>
              <a:t>А. П. Сумароков, И. И. </a:t>
            </a:r>
            <a:r>
              <a:rPr lang="ru-RU" sz="3600" b="1" u="sng" dirty="0" err="1">
                <a:solidFill>
                  <a:schemeClr val="accent2">
                    <a:lumMod val="50000"/>
                  </a:schemeClr>
                </a:solidFill>
              </a:rPr>
              <a:t>Хемницер</a:t>
            </a:r>
            <a:r>
              <a:rPr lang="ru-RU" sz="3600" b="1" u="sng" dirty="0">
                <a:solidFill>
                  <a:schemeClr val="accent2">
                    <a:lumMod val="50000"/>
                  </a:schemeClr>
                </a:solidFill>
              </a:rPr>
              <a:t>, И. И. Дмитриев и др</a:t>
            </a:r>
            <a:r>
              <a:rPr lang="ru-RU" u="sng" dirty="0"/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5441226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70606" y="110837"/>
            <a:ext cx="8596668" cy="1320800"/>
          </a:xfrm>
        </p:spPr>
        <p:txBody>
          <a:bodyPr/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Русские баснописцы</a:t>
            </a:r>
            <a:endParaRPr lang="ru-RU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090" y="1010661"/>
            <a:ext cx="3516474" cy="475283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0218" y="1010661"/>
            <a:ext cx="3865418" cy="47528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290" y="1010661"/>
            <a:ext cx="3629892" cy="475283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7200" y="5999018"/>
            <a:ext cx="19159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А. П. Сумароков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405745" y="5902036"/>
            <a:ext cx="1859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mtClean="0"/>
              <a:t>И. И. Хемницер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8520545" y="5902036"/>
            <a:ext cx="1859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mtClean="0"/>
              <a:t>И. И. Дмитриев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198355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803564"/>
            <a:ext cx="8979284" cy="579119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600" b="1" u="sng" dirty="0">
                <a:solidFill>
                  <a:schemeClr val="accent2">
                    <a:lumMod val="50000"/>
                  </a:schemeClr>
                </a:solidFill>
              </a:rPr>
              <a:t>И. А. Крылов  позднее продолжит традиции басенного жанра.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  <a:t>В 1808 г. в «Драматическом Вестнике» были напечатаны первые 17 басен, в 1809 выходит первое отдельное издание 23 басни, завоевавшее ему почетное место в русской литературе. С этого времени жизнь Крылова – ряд непрерывных успехов и почестей. </a:t>
            </a:r>
            <a:r>
              <a:rPr lang="ru-RU" sz="3600" b="1" u="sng" dirty="0">
                <a:solidFill>
                  <a:schemeClr val="accent2">
                    <a:lumMod val="50000"/>
                  </a:schemeClr>
                </a:solidFill>
              </a:rPr>
              <a:t>С 1809 по 1843 гг. создал 200 басен. </a:t>
            </a:r>
          </a:p>
        </p:txBody>
      </p:sp>
    </p:spTree>
    <p:extLst>
      <p:ext uri="{BB962C8B-B14F-4D97-AF65-F5344CB8AC3E}">
        <p14:creationId xmlns="" xmlns:p14="http://schemas.microsoft.com/office/powerpoint/2010/main" val="41488738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66228" y="1735015"/>
            <a:ext cx="3460653" cy="3723249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Иван Андреевич Крылов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u="sng" dirty="0" smtClean="0">
                <a:hlinkClick r:id="rId2" tooltip="1769 год"/>
              </a:rPr>
              <a:t>1769</a:t>
            </a:r>
            <a:r>
              <a:rPr lang="ru-RU" u="sng" dirty="0" smtClean="0"/>
              <a:t> </a:t>
            </a:r>
            <a:r>
              <a:rPr lang="ru-RU" u="sng" dirty="0" smtClean="0">
                <a:hlinkClick r:id="rId3" tooltip="1844 год"/>
              </a:rPr>
              <a:t>–</a:t>
            </a:r>
            <a:r>
              <a:rPr lang="ru-RU" u="sng" dirty="0" smtClean="0"/>
              <a:t> </a:t>
            </a:r>
            <a:r>
              <a:rPr lang="ru-RU" u="sng" dirty="0" smtClean="0">
                <a:hlinkClick r:id="rId3" tooltip="1844 год"/>
              </a:rPr>
              <a:t>1844</a:t>
            </a:r>
            <a:endParaRPr lang="ru-RU" u="sng" dirty="0"/>
          </a:p>
        </p:txBody>
      </p:sp>
      <p:pic>
        <p:nvPicPr>
          <p:cNvPr id="4" name="Содержимое 3" descr="Biografiya-Kryilova-3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908796" y="295421"/>
            <a:ext cx="4774551" cy="6208786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Домашнее задание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Стр. 58-59 читать, пересказывать</a:t>
            </a:r>
          </a:p>
          <a:p>
            <a:r>
              <a:rPr lang="ru-RU" sz="3200" b="1" dirty="0" smtClean="0"/>
              <a:t>Стр. 60-62 «Волк на псарне»: подготовить выразительное чтение.</a:t>
            </a:r>
          </a:p>
        </p:txBody>
      </p:sp>
    </p:spTree>
    <p:extLst>
      <p:ext uri="{BB962C8B-B14F-4D97-AF65-F5344CB8AC3E}">
        <p14:creationId xmlns="" xmlns:p14="http://schemas.microsoft.com/office/powerpoint/2010/main" val="347524907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44</TotalTime>
  <Words>352</Words>
  <Application>Microsoft Office PowerPoint</Application>
  <PresentationFormat>Произвольный</PresentationFormat>
  <Paragraphs>23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Аспект</vt:lpstr>
      <vt:lpstr>Басня как литературный жанр. Истоки басенного жанра.</vt:lpstr>
      <vt:lpstr>Слайд 2</vt:lpstr>
      <vt:lpstr>История создания басни</vt:lpstr>
      <vt:lpstr>Эзоп</vt:lpstr>
      <vt:lpstr>История создания басни</vt:lpstr>
      <vt:lpstr>Русские баснописцы</vt:lpstr>
      <vt:lpstr>Слайд 7</vt:lpstr>
      <vt:lpstr>Иван Андреевич Крылов 1769 – 1844</vt:lpstr>
      <vt:lpstr>Домашнее задание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Басня как литературный жанр. Истоки басенного жанра.</dc:title>
  <dc:creator>Юлия С. Харитонова</dc:creator>
  <cp:lastModifiedBy>Пользователь Windows</cp:lastModifiedBy>
  <cp:revision>6</cp:revision>
  <dcterms:created xsi:type="dcterms:W3CDTF">2020-09-23T11:21:43Z</dcterms:created>
  <dcterms:modified xsi:type="dcterms:W3CDTF">2020-11-17T15:38:16Z</dcterms:modified>
</cp:coreProperties>
</file>