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-102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0B9DA9-6304-48BB-B7F8-4FF3D945B98B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56491-7B90-495F-B447-8569801B8F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5902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6568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8940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6687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01401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92780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5071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37557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3663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3018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4138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38868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809B7-1647-478D-9D67-E128F6EF7F84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1AACA-9E8E-4FDC-A7EC-BBCF423C2C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537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0969" y="1489198"/>
            <a:ext cx="10943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Повышение качества образования. Проблемы и перспективы</a:t>
            </a:r>
            <a:endParaRPr lang="ru-RU" sz="28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6891" y="5218166"/>
            <a:ext cx="78896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latin typeface="Verdana" panose="020B0604030504040204" pitchFamily="34" charset="0"/>
              </a:rPr>
              <a:t>Журавлева О.А.,</a:t>
            </a:r>
          </a:p>
          <a:p>
            <a:pPr algn="r"/>
            <a:r>
              <a:rPr lang="ru-RU" sz="3600" b="1" dirty="0" smtClean="0">
                <a:latin typeface="Verdana" panose="020B0604030504040204" pitchFamily="34" charset="0"/>
                <a:ea typeface="Verdana" pitchFamily="34" charset="0"/>
                <a:cs typeface="Verdana" pitchFamily="34" charset="0"/>
              </a:rPr>
              <a:t>учитель иностранного языка МАОУ СОШ № 20 г. Серов</a:t>
            </a:r>
            <a:endParaRPr lang="ru-RU" sz="3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Основные приемы технологии критического мышления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414" y="1195753"/>
            <a:ext cx="11582401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- прием «Кластер»;</a:t>
            </a:r>
          </a:p>
          <a:p>
            <a:r>
              <a:rPr lang="ru-RU" sz="3600" dirty="0" smtClean="0"/>
              <a:t>- прием «Мозговая атака»;</a:t>
            </a:r>
          </a:p>
          <a:p>
            <a:r>
              <a:rPr lang="ru-RU" sz="3600" dirty="0" smtClean="0"/>
              <a:t>- прием «Тонкие и толстые вопросы»;</a:t>
            </a:r>
          </a:p>
          <a:p>
            <a:r>
              <a:rPr lang="ru-RU" sz="3600" dirty="0" smtClean="0"/>
              <a:t>- прием «Корзина идей»</a:t>
            </a:r>
          </a:p>
          <a:p>
            <a:r>
              <a:rPr lang="ru-RU" sz="3600" dirty="0" smtClean="0"/>
              <a:t>- прием «Ромашка </a:t>
            </a:r>
            <a:r>
              <a:rPr lang="ru-RU" sz="3600" dirty="0" err="1" smtClean="0"/>
              <a:t>Блума</a:t>
            </a:r>
            <a:r>
              <a:rPr lang="ru-RU" sz="3600" dirty="0" smtClean="0"/>
              <a:t>»;</a:t>
            </a:r>
          </a:p>
          <a:p>
            <a:r>
              <a:rPr lang="ru-RU" sz="3600" dirty="0" smtClean="0"/>
              <a:t>- прием «</a:t>
            </a:r>
            <a:r>
              <a:rPr lang="ru-RU" sz="3600" dirty="0" err="1" smtClean="0"/>
              <a:t>Инсерт</a:t>
            </a:r>
            <a:r>
              <a:rPr lang="ru-RU" sz="3600" dirty="0" smtClean="0"/>
              <a:t>»;</a:t>
            </a:r>
          </a:p>
          <a:p>
            <a:r>
              <a:rPr lang="ru-RU" sz="3600" dirty="0" smtClean="0"/>
              <a:t>- прием «Горячий стул»;</a:t>
            </a:r>
          </a:p>
          <a:p>
            <a:r>
              <a:rPr lang="ru-RU" sz="3600" dirty="0" smtClean="0"/>
              <a:t>- прием «Двойной дневник»;</a:t>
            </a:r>
          </a:p>
          <a:p>
            <a:r>
              <a:rPr lang="ru-RU" sz="3600" dirty="0" smtClean="0"/>
              <a:t>- прием «</a:t>
            </a:r>
            <a:r>
              <a:rPr lang="ru-RU" sz="3600" dirty="0" err="1" smtClean="0"/>
              <a:t>Синквейн</a:t>
            </a:r>
            <a:r>
              <a:rPr lang="ru-RU" sz="3600" dirty="0" smtClean="0"/>
              <a:t>»;</a:t>
            </a:r>
          </a:p>
          <a:p>
            <a:r>
              <a:rPr lang="ru-RU" sz="3600" dirty="0" smtClean="0"/>
              <a:t>- прием «Опорные </a:t>
            </a:r>
            <a:r>
              <a:rPr lang="ru-RU" sz="3600" dirty="0" smtClean="0"/>
              <a:t>сигналы»</a:t>
            </a:r>
            <a:r>
              <a:rPr lang="ru-RU" sz="3600" dirty="0" smtClean="0"/>
              <a:t> (ОС</a:t>
            </a:r>
            <a:r>
              <a:rPr lang="ru-RU" sz="3600" dirty="0" smtClean="0"/>
              <a:t>); </a:t>
            </a:r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Основные приемы технологии критического мышления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414" y="1195753"/>
            <a:ext cx="11582401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- прием </a:t>
            </a:r>
            <a:r>
              <a:rPr lang="ru-RU" sz="3600" dirty="0" smtClean="0"/>
              <a:t>«Зигзаг»;</a:t>
            </a:r>
            <a:endParaRPr lang="ru-RU" sz="3600" dirty="0" smtClean="0"/>
          </a:p>
          <a:p>
            <a:r>
              <a:rPr lang="ru-RU" sz="3600" dirty="0" smtClean="0"/>
              <a:t>- прием </a:t>
            </a:r>
            <a:r>
              <a:rPr lang="ru-RU" sz="3600" dirty="0" smtClean="0"/>
              <a:t>«Бортовой журнал»;</a:t>
            </a:r>
            <a:endParaRPr lang="ru-RU" sz="3600" dirty="0" smtClean="0"/>
          </a:p>
          <a:p>
            <a:r>
              <a:rPr lang="ru-RU" sz="3600" dirty="0" smtClean="0"/>
              <a:t>- прием </a:t>
            </a:r>
            <a:r>
              <a:rPr lang="ru-RU" sz="3600" dirty="0" smtClean="0"/>
              <a:t>«Круги по воде»;</a:t>
            </a:r>
            <a:endParaRPr lang="ru-RU" sz="3600" dirty="0" smtClean="0"/>
          </a:p>
          <a:p>
            <a:r>
              <a:rPr lang="ru-RU" sz="3600" dirty="0" smtClean="0"/>
              <a:t>- прием «Диаграмма Венна»;</a:t>
            </a:r>
          </a:p>
          <a:p>
            <a:r>
              <a:rPr lang="ru-RU" sz="3600" dirty="0" smtClean="0"/>
              <a:t>- прием «Знаю. Хочу. Умею»;</a:t>
            </a:r>
          </a:p>
          <a:p>
            <a:r>
              <a:rPr lang="ru-RU" sz="3600" dirty="0" smtClean="0"/>
              <a:t>- прием «</a:t>
            </a:r>
            <a:r>
              <a:rPr lang="ru-RU" sz="3600" dirty="0" err="1" smtClean="0"/>
              <a:t>Фишбон</a:t>
            </a:r>
            <a:r>
              <a:rPr lang="ru-RU" sz="3600" dirty="0" smtClean="0"/>
              <a:t>»;</a:t>
            </a:r>
          </a:p>
          <a:p>
            <a:r>
              <a:rPr lang="ru-RU" sz="3600" dirty="0" smtClean="0"/>
              <a:t>- прием «Эссе»;</a:t>
            </a:r>
          </a:p>
          <a:p>
            <a:r>
              <a:rPr lang="ru-RU" sz="3600" dirty="0" smtClean="0"/>
              <a:t>- прием «Плюс. Минус. Интересно»;</a:t>
            </a:r>
          </a:p>
          <a:p>
            <a:r>
              <a:rPr lang="ru-RU" sz="3600" dirty="0" smtClean="0"/>
              <a:t>- прием </a:t>
            </a:r>
            <a:r>
              <a:rPr lang="ru-RU" sz="3600" dirty="0" smtClean="0"/>
              <a:t>«ТАСК - анализ</a:t>
            </a:r>
            <a:r>
              <a:rPr lang="ru-RU" sz="3600" dirty="0" smtClean="0"/>
              <a:t>»; </a:t>
            </a:r>
          </a:p>
          <a:p>
            <a:r>
              <a:rPr lang="ru-RU" sz="3600" b="1" dirty="0" smtClean="0"/>
              <a:t>- </a:t>
            </a:r>
            <a:r>
              <a:rPr lang="ru-RU" sz="3600" dirty="0" smtClean="0"/>
              <a:t>прием «Дерево предсказаний</a:t>
            </a:r>
            <a:r>
              <a:rPr lang="ru-RU" sz="3600" dirty="0" smtClean="0"/>
              <a:t>».</a:t>
            </a:r>
            <a:endParaRPr lang="ru-RU" sz="3600" dirty="0" smtClean="0"/>
          </a:p>
          <a:p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Прогрессивные методы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599" y="2127737"/>
            <a:ext cx="11582401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- </a:t>
            </a:r>
            <a:r>
              <a:rPr lang="ru-RU" sz="4800" dirty="0" smtClean="0"/>
              <a:t>кейс-стадия</a:t>
            </a:r>
            <a:endParaRPr lang="ru-RU" sz="4800" dirty="0" smtClean="0"/>
          </a:p>
          <a:p>
            <a:r>
              <a:rPr lang="ru-RU" sz="4800" dirty="0" smtClean="0"/>
              <a:t>- и</a:t>
            </a:r>
            <a:r>
              <a:rPr lang="ru-RU" sz="4800" dirty="0" smtClean="0"/>
              <a:t>гровой метод активного обучения</a:t>
            </a:r>
            <a:endParaRPr lang="ru-RU" sz="4800" dirty="0" smtClean="0"/>
          </a:p>
          <a:p>
            <a:pPr>
              <a:buFontTx/>
              <a:buChar char="-"/>
            </a:pPr>
            <a:r>
              <a:rPr lang="ru-RU" sz="4800" dirty="0" smtClean="0"/>
              <a:t>«круглый стол»</a:t>
            </a:r>
            <a:endParaRPr lang="ru-RU" sz="4800" dirty="0" smtClean="0"/>
          </a:p>
          <a:p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Виды коммуникативных действий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414" y="1195753"/>
            <a:ext cx="11582401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/>
              <a:t>- </a:t>
            </a:r>
            <a:r>
              <a:rPr lang="ru-RU" sz="2600" dirty="0" smtClean="0"/>
              <a:t>планирование учебного сотрудничества с учителем и сверстниками – определение цели, функций участников, способов взаимодействия;</a:t>
            </a:r>
          </a:p>
          <a:p>
            <a:r>
              <a:rPr lang="ru-RU" sz="2600" dirty="0" smtClean="0"/>
              <a:t>- постановка вопросов – инициативное сотрудничество в поиске и сборе информации;</a:t>
            </a:r>
          </a:p>
          <a:p>
            <a:r>
              <a:rPr lang="ru-RU" sz="2600" dirty="0" smtClean="0"/>
              <a:t>- разрешение конфликтов - выявление, идентификация проблемы, поиск и оценка альтернативных способов разрешения конфликта, принятие решения и его реализация;</a:t>
            </a:r>
          </a:p>
          <a:p>
            <a:r>
              <a:rPr lang="ru-RU" sz="2600" dirty="0" smtClean="0"/>
              <a:t>- управление поведением партнера – контроль, коррекция, оценка действий партнера;</a:t>
            </a:r>
          </a:p>
          <a:p>
            <a:r>
              <a:rPr lang="ru-RU" sz="2600" dirty="0" smtClean="0"/>
              <a:t>- умение с достаточной полнотой и точностью выражать свои мысли в соответствии с задачами и условиями коммуникации; </a:t>
            </a:r>
          </a:p>
          <a:p>
            <a:r>
              <a:rPr lang="ru-RU" sz="2600" dirty="0" smtClean="0"/>
              <a:t>- владение монологической и диалогической формами речи в соответствии с грамматическими и синтаксическими нормами родного языка.</a:t>
            </a:r>
          </a:p>
          <a:p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Коммуникативные УУД обеспечивают: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414" y="1195753"/>
            <a:ext cx="1158240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 социальную </a:t>
            </a:r>
            <a:r>
              <a:rPr lang="ru-RU" sz="3200" dirty="0" smtClean="0"/>
              <a:t>компетентность;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 учёт позиции других людей;</a:t>
            </a:r>
            <a:endParaRPr lang="ru-RU" sz="3200" dirty="0" smtClean="0"/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 умение </a:t>
            </a:r>
            <a:r>
              <a:rPr lang="ru-RU" sz="3200" dirty="0" smtClean="0"/>
              <a:t>вступать в диалог;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 умение </a:t>
            </a:r>
            <a:r>
              <a:rPr lang="ru-RU" sz="3200" dirty="0" smtClean="0"/>
              <a:t>участвовать в коллективном обсуждении проблем;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 умение </a:t>
            </a:r>
            <a:r>
              <a:rPr lang="ru-RU" sz="3200" dirty="0" smtClean="0"/>
              <a:t>интегрироваться в группу сверстников;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 умение </a:t>
            </a:r>
            <a:r>
              <a:rPr lang="ru-RU" sz="3200" dirty="0" smtClean="0"/>
              <a:t>строить продуктивное взаимодействие и сотрудничество со сверстниками и взрослыми.</a:t>
            </a:r>
          </a:p>
          <a:p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2708" y="100013"/>
            <a:ext cx="10996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Критериями оценки </a:t>
            </a:r>
            <a:r>
              <a:rPr lang="ru-RU" sz="3600" b="1" dirty="0" err="1" smtClean="0"/>
              <a:t>сформированности</a:t>
            </a:r>
            <a:r>
              <a:rPr lang="ru-RU" sz="3600" b="1" dirty="0" smtClean="0"/>
              <a:t> универсальных учебных действии у обучающихся являются: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8583" y="2056686"/>
            <a:ext cx="1158240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соответствие возрастно-психологическим нормативным требованиям;</a:t>
            </a:r>
          </a:p>
          <a:p>
            <a:r>
              <a:rPr lang="ru-RU" sz="3200" dirty="0" smtClean="0"/>
              <a:t>- соответствие универсальных действий заранее заданным требованиям;</a:t>
            </a:r>
          </a:p>
          <a:p>
            <a:r>
              <a:rPr lang="ru-RU" sz="3200" dirty="0" smtClean="0"/>
              <a:t>- соответствие требованиям к уровню языковой подготовки оканчивающих начальную школу </a:t>
            </a:r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2708" y="100013"/>
            <a:ext cx="10996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Формы организации занятий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5490" y="1318133"/>
            <a:ext cx="11582401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- Тематические </a:t>
            </a:r>
            <a:r>
              <a:rPr lang="ru-RU" sz="3600" dirty="0" smtClean="0"/>
              <a:t>презентации</a:t>
            </a:r>
            <a:endParaRPr lang="ru-RU" sz="3600" dirty="0" smtClean="0"/>
          </a:p>
          <a:p>
            <a:pPr algn="just"/>
            <a:r>
              <a:rPr lang="ru-RU" sz="3600" dirty="0" smtClean="0"/>
              <a:t>- </a:t>
            </a:r>
            <a:r>
              <a:rPr lang="ru-RU" sz="3600" dirty="0" smtClean="0"/>
              <a:t>Электронные </a:t>
            </a:r>
            <a:r>
              <a:rPr lang="ru-RU" sz="3600" dirty="0" smtClean="0"/>
              <a:t>тесты</a:t>
            </a:r>
            <a:endParaRPr lang="ru-RU" sz="3600" dirty="0" smtClean="0"/>
          </a:p>
          <a:p>
            <a:pPr algn="just"/>
            <a:r>
              <a:rPr lang="ru-RU" sz="3600" dirty="0" smtClean="0"/>
              <a:t>- </a:t>
            </a:r>
            <a:r>
              <a:rPr lang="ru-RU" sz="3600" dirty="0" err="1" smtClean="0"/>
              <a:t>Комлект</a:t>
            </a:r>
            <a:r>
              <a:rPr lang="ru-RU" sz="3600" dirty="0" smtClean="0"/>
              <a:t> </a:t>
            </a:r>
            <a:r>
              <a:rPr lang="ru-RU" sz="3600" dirty="0" err="1" smtClean="0"/>
              <a:t>аудио-материалов</a:t>
            </a:r>
            <a:r>
              <a:rPr lang="ru-RU" sz="3600" dirty="0" smtClean="0"/>
              <a:t>, а так же интерактивные пособия к используемым УМК, в которых уже разработаны упражнения на формирование </a:t>
            </a:r>
            <a:r>
              <a:rPr lang="ru-RU" sz="3600" dirty="0" err="1" smtClean="0"/>
              <a:t>коммуникатиных</a:t>
            </a:r>
            <a:r>
              <a:rPr lang="ru-RU" sz="3600" dirty="0" smtClean="0"/>
              <a:t> УУД. </a:t>
            </a:r>
            <a:endParaRPr lang="ru-RU" sz="28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2708" y="100013"/>
            <a:ext cx="10996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/>
              <a:t>М</a:t>
            </a:r>
            <a:r>
              <a:rPr lang="ru-RU" sz="3600" b="1" dirty="0" err="1" smtClean="0"/>
              <a:t>етапредметные</a:t>
            </a:r>
            <a:r>
              <a:rPr lang="ru-RU" sz="3600" b="1" dirty="0" smtClean="0"/>
              <a:t> коммуникативные умения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5490" y="1318133"/>
            <a:ext cx="115824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- организовывать взаимодействие в группе (распределять роли, договариваться друг с другом и т.д.);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- </a:t>
            </a:r>
            <a:r>
              <a:rPr lang="ru-RU" sz="2800" dirty="0" smtClean="0"/>
              <a:t>предвидеть (прогнозировать) последствия коллективных решений;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- </a:t>
            </a:r>
            <a:r>
              <a:rPr lang="ru-RU" sz="2800" dirty="0" smtClean="0"/>
              <a:t>оформлять свои мысли в устной и письменной речи с учётом своих учебных и жизненных речевых ситуаций, в том числе с применением средств ИКТ;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- </a:t>
            </a:r>
            <a:r>
              <a:rPr lang="ru-RU" sz="2800" dirty="0" smtClean="0"/>
              <a:t>при необходимости отстаивать свою точку зрения, аргументируя ее. Учиться подтверждать аргументы фактами.</a:t>
            </a:r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2708" y="100013"/>
            <a:ext cx="10996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Основные направления модернизации методической службы общеобразовательной организации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659" y="1898425"/>
            <a:ext cx="11582401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Первое направление.</a:t>
            </a:r>
            <a:r>
              <a:rPr lang="ru-RU" sz="2800" dirty="0" smtClean="0"/>
              <a:t> Формирование механизмов личностного саморазвития педагогов, таких как педагогическое познание, общение, адаптация, деятельность, релаксация, рефлексия и др</a:t>
            </a:r>
            <a:r>
              <a:rPr lang="ru-RU" sz="2800" dirty="0" smtClean="0"/>
              <a:t>.</a:t>
            </a:r>
          </a:p>
          <a:p>
            <a:r>
              <a:rPr lang="ru-RU" sz="2800" b="1" dirty="0" smtClean="0"/>
              <a:t>Второе направление.</a:t>
            </a:r>
            <a:r>
              <a:rPr lang="ru-RU" sz="2800" dirty="0" smtClean="0"/>
              <a:t> Совершенствование педагогической культуры учителей рассматривается как обеспечение формирования эталонных уровней освоения педагогической культуры, как интеграция педагогического опыта, осуществление всех видов учительской деятельности во всех аспектах образования: обучения, воспитания и развития. </a:t>
            </a:r>
            <a:endParaRPr lang="ru-RU" sz="2800" dirty="0" smtClean="0"/>
          </a:p>
          <a:p>
            <a:r>
              <a:rPr lang="ru-RU" sz="2800" b="1" dirty="0" smtClean="0"/>
              <a:t>Третье направление. </a:t>
            </a:r>
            <a:r>
              <a:rPr lang="ru-RU" sz="2800" dirty="0" smtClean="0"/>
              <a:t>Информационно-аналитическое.  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2708" y="100013"/>
            <a:ext cx="10996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Проект решения педагогического совета: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0659" y="1898425"/>
            <a:ext cx="11582401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 Совершенствовать уровень административного управления, направленный на повышение качества образования, использование эффективных форм методической работы.</a:t>
            </a:r>
          </a:p>
          <a:p>
            <a:r>
              <a:rPr lang="ru-RU" sz="2800" dirty="0" smtClean="0"/>
              <a:t>2.Развивать и поддерживать творческие инициативы учителей и обучающихся. Активно внедрять их в проектно-исследовательскую и инновационную деятельность, в классно – урочную систему.</a:t>
            </a:r>
          </a:p>
          <a:p>
            <a:r>
              <a:rPr lang="ru-RU" sz="2800" dirty="0" smtClean="0"/>
              <a:t>3.Повысить качество проведения уроков, использовать современные образовательные технологии.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00013"/>
            <a:ext cx="115593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«Считай несчастным тот день и тот час,</a:t>
            </a:r>
          </a:p>
          <a:p>
            <a:r>
              <a:rPr lang="ru-RU" sz="4800" dirty="0" smtClean="0"/>
              <a:t> в которые не усвоил ничего нового </a:t>
            </a:r>
          </a:p>
          <a:p>
            <a:r>
              <a:rPr lang="ru-RU" sz="4800" dirty="0" smtClean="0"/>
              <a:t>и не прибавил к своему образованию».</a:t>
            </a:r>
          </a:p>
          <a:p>
            <a:pPr algn="r"/>
            <a:r>
              <a:rPr lang="ru-RU" sz="4800" dirty="0" smtClean="0"/>
              <a:t>Я.А. Каменский</a:t>
            </a:r>
            <a:endParaRPr lang="ru-RU" sz="36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3386" y="100013"/>
            <a:ext cx="1085601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Цель: </a:t>
            </a:r>
            <a:r>
              <a:rPr lang="ru-RU" sz="4000" dirty="0" smtClean="0"/>
              <a:t>определить пути повышения качества образования в МАОУ СОШ № 20.</a:t>
            </a:r>
          </a:p>
          <a:p>
            <a:r>
              <a:rPr lang="ru-RU" sz="4000" b="1" dirty="0" smtClean="0"/>
              <a:t>Задачи:</a:t>
            </a:r>
            <a:endParaRPr lang="ru-RU" sz="4000" dirty="0" smtClean="0"/>
          </a:p>
          <a:p>
            <a:r>
              <a:rPr lang="ru-RU" sz="4000" dirty="0" smtClean="0"/>
              <a:t>1</a:t>
            </a:r>
            <a:r>
              <a:rPr lang="ru-RU" sz="4000" b="1" dirty="0" smtClean="0"/>
              <a:t>. </a:t>
            </a:r>
            <a:r>
              <a:rPr lang="ru-RU" sz="4000" dirty="0" smtClean="0"/>
              <a:t>Проанализировать деятельность общеобразовательной организации с точки зрения качества образования.</a:t>
            </a:r>
          </a:p>
          <a:p>
            <a:r>
              <a:rPr lang="ru-RU" sz="4000" dirty="0" smtClean="0"/>
              <a:t>2. Определить проблемы, с которыми сталкивается педагогический коллектив в повышении качества образования.</a:t>
            </a:r>
          </a:p>
          <a:p>
            <a:r>
              <a:rPr lang="ru-RU" sz="4000" dirty="0" smtClean="0"/>
              <a:t>3.Выявить возможные пути решения вопроса по повышению качества образования.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Параметры в</a:t>
            </a:r>
            <a:r>
              <a:rPr lang="ru-RU" sz="4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ысокого качества образования</a:t>
            </a:r>
            <a:endParaRPr lang="ru-RU" sz="36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799" y="1736412"/>
            <a:ext cx="115824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развитие на ранних стадиях обучения личности способности к регулярному овладению новыми компетенциями, в связи с быстро расширяющимся производством различных форм и социальной сферы;</a:t>
            </a:r>
          </a:p>
          <a:p>
            <a:r>
              <a:rPr lang="ru-RU" sz="2400" dirty="0" smtClean="0"/>
              <a:t>- введение новых форм построения учебного процесса с учетом активного участия обучающихся в исследованиях, различных проектах, обучающих олимпиадах, в т. ч. участие образовательных организаций и педагогов </a:t>
            </a:r>
            <a:r>
              <a:rPr lang="ru-RU" sz="2400" dirty="0" smtClean="0"/>
              <a:t>в национальных </a:t>
            </a:r>
            <a:r>
              <a:rPr lang="ru-RU" sz="2400" dirty="0" smtClean="0"/>
              <a:t>конкурсах образовательной области;</a:t>
            </a:r>
          </a:p>
          <a:p>
            <a:r>
              <a:rPr lang="ru-RU" sz="2400" dirty="0" smtClean="0"/>
              <a:t>- необходимость выравнивания начальных возможностей обучения детей из семей различного социального статуса и различного уровня социально-экономического развития с учетом региональной принадлежности за счет единых требований к качеству образования и эффективных процессов его управления, что продиктовано наличием неравенства стартовых возможностей обучения этих категорий.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Факторы, оказывающие влияние на качество школьного образования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799" y="1736412"/>
            <a:ext cx="1158240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преподавание предметов на родном языке, в особенности в начальной школе;</a:t>
            </a:r>
          </a:p>
          <a:p>
            <a:r>
              <a:rPr lang="ru-RU" sz="3200" dirty="0" smtClean="0"/>
              <a:t>- активное вовлечение обучающихся в процесс обучения;</a:t>
            </a:r>
          </a:p>
          <a:p>
            <a:r>
              <a:rPr lang="ru-RU" sz="3200" dirty="0" smtClean="0"/>
              <a:t>- процесс обучения ориентированный на ребенка;</a:t>
            </a:r>
          </a:p>
          <a:p>
            <a:r>
              <a:rPr lang="ru-RU" sz="3200" dirty="0" smtClean="0"/>
              <a:t>- безопасная и </a:t>
            </a:r>
            <a:r>
              <a:rPr lang="ru-RU" sz="3200" dirty="0" err="1" smtClean="0"/>
              <a:t>здоровьесберегающая</a:t>
            </a:r>
            <a:r>
              <a:rPr lang="ru-RU" sz="3200" dirty="0" smtClean="0"/>
              <a:t> среда;</a:t>
            </a:r>
          </a:p>
          <a:p>
            <a:r>
              <a:rPr lang="ru-RU" sz="3200" dirty="0" smtClean="0"/>
              <a:t>- эффективное руководство и управление;</a:t>
            </a:r>
          </a:p>
          <a:p>
            <a:r>
              <a:rPr lang="ru-RU" sz="3200" dirty="0" smtClean="0"/>
              <a:t>- подготовка педагога и повышение его квалификации, система его морального и материального стимулирования.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Коллективное творческое дело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799" y="1736412"/>
            <a:ext cx="1158240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Коллективное, </a:t>
            </a:r>
            <a:r>
              <a:rPr lang="ru-RU" sz="2800" dirty="0" smtClean="0"/>
              <a:t>т. к. в нем задействован весь класс. Дети и взрослые сообща придумывают, планируют, готовятся и проводят мероприятие. </a:t>
            </a:r>
          </a:p>
          <a:p>
            <a:r>
              <a:rPr lang="ru-RU" sz="2800" b="1" dirty="0" smtClean="0"/>
              <a:t>Творческое,</a:t>
            </a:r>
            <a:r>
              <a:rPr lang="ru-RU" sz="2800" dirty="0" smtClean="0"/>
              <a:t> потому что школьники не действуют по шаблону, а самостоятельно ищут пути решения задачи, совершают «открытия», воплощают идеи. </a:t>
            </a:r>
          </a:p>
          <a:p>
            <a:r>
              <a:rPr lang="ru-RU" sz="2800" b="1" dirty="0" smtClean="0"/>
              <a:t>Дело</a:t>
            </a:r>
            <a:r>
              <a:rPr lang="ru-RU" sz="2800" dirty="0" smtClean="0"/>
              <a:t> - т.е. активная деятельность, призванная улучшить жизнь класса или окружающих людей.</a:t>
            </a:r>
          </a:p>
          <a:p>
            <a:r>
              <a:rPr lang="ru-RU" sz="2800" dirty="0" smtClean="0"/>
              <a:t>Коллективное Творческое Дело – это социальная деятельность всех участников образовательного процесса, которая направлена на создание нового творческого продукта.  Способствует развитию творческих и интеллектуальных способностей, обучает правилам и формам совместной работы, реализует коммуникационные потребности.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Виды КТД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906" y="2192733"/>
            <a:ext cx="115824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Интеллектуальные КТД</a:t>
            </a:r>
            <a:r>
              <a:rPr lang="ru-RU" sz="3600" dirty="0" smtClean="0"/>
              <a:t>. </a:t>
            </a:r>
            <a:endParaRPr lang="ru-RU" sz="3600" dirty="0" smtClean="0"/>
          </a:p>
          <a:p>
            <a:r>
              <a:rPr lang="ru-RU" sz="3600" b="1" dirty="0" smtClean="0"/>
              <a:t>Художественно-эстетические КТД.</a:t>
            </a:r>
            <a:endParaRPr lang="ru-RU" sz="3600" dirty="0" smtClean="0"/>
          </a:p>
          <a:p>
            <a:r>
              <a:rPr lang="ru-RU" sz="3600" b="1" dirty="0" smtClean="0"/>
              <a:t>Спортивные КТД </a:t>
            </a:r>
            <a:r>
              <a:rPr lang="ru-RU" sz="3600" b="1" dirty="0" smtClean="0"/>
              <a:t>.</a:t>
            </a:r>
            <a:r>
              <a:rPr lang="ru-RU" sz="3600" dirty="0" smtClean="0"/>
              <a:t>  </a:t>
            </a:r>
          </a:p>
          <a:p>
            <a:r>
              <a:rPr lang="ru-RU" sz="3600" b="1" dirty="0" smtClean="0"/>
              <a:t>Общественно-политические </a:t>
            </a:r>
            <a:r>
              <a:rPr lang="ru-RU" sz="3600" b="1" dirty="0" smtClean="0"/>
              <a:t>КТД</a:t>
            </a:r>
            <a:r>
              <a:rPr lang="ru-RU" sz="3600" dirty="0" smtClean="0"/>
              <a:t>. </a:t>
            </a:r>
          </a:p>
          <a:p>
            <a:r>
              <a:rPr lang="ru-RU" sz="3600" b="1" dirty="0" smtClean="0"/>
              <a:t>Экологические </a:t>
            </a:r>
            <a:r>
              <a:rPr lang="ru-RU" sz="3600" b="1" dirty="0" smtClean="0"/>
              <a:t>КТД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коллективной творческой деятельности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414" y="2514600"/>
            <a:ext cx="11582401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1 этап. Предварительная работа.</a:t>
            </a:r>
            <a:r>
              <a:rPr lang="ru-RU" sz="3600" dirty="0" smtClean="0"/>
              <a:t> </a:t>
            </a:r>
            <a:endParaRPr lang="ru-RU" sz="3600" dirty="0" smtClean="0"/>
          </a:p>
          <a:p>
            <a:r>
              <a:rPr lang="ru-RU" sz="3600" b="1" dirty="0" smtClean="0"/>
              <a:t>2 </a:t>
            </a:r>
            <a:r>
              <a:rPr lang="ru-RU" sz="3600" b="1" dirty="0" smtClean="0"/>
              <a:t>этап. Коллективное планирование. </a:t>
            </a:r>
            <a:endParaRPr lang="ru-RU" sz="3600" dirty="0" smtClean="0"/>
          </a:p>
          <a:p>
            <a:r>
              <a:rPr lang="ru-RU" sz="3600" b="1" dirty="0" smtClean="0"/>
              <a:t>3 этап. Коллективная подготовка</a:t>
            </a:r>
            <a:r>
              <a:rPr lang="ru-RU" sz="3600" dirty="0" smtClean="0"/>
              <a:t>. </a:t>
            </a:r>
            <a:endParaRPr lang="ru-RU" sz="3600" dirty="0" smtClean="0"/>
          </a:p>
          <a:p>
            <a:r>
              <a:rPr lang="ru-RU" sz="3600" b="1" dirty="0" smtClean="0"/>
              <a:t>4 этап. Проведение КТД.</a:t>
            </a:r>
            <a:r>
              <a:rPr lang="ru-RU" sz="3600" dirty="0" smtClean="0"/>
              <a:t> </a:t>
            </a:r>
          </a:p>
          <a:p>
            <a:r>
              <a:rPr lang="ru-RU" sz="3600" b="1" dirty="0" smtClean="0"/>
              <a:t>5 этап.  Подведение итогов</a:t>
            </a:r>
            <a:r>
              <a:rPr lang="ru-RU" sz="3600" dirty="0" smtClean="0"/>
              <a:t>. </a:t>
            </a:r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accent1">
                <a:lumMod val="5000"/>
                <a:lumOff val="95000"/>
              </a:schemeClr>
            </a:gs>
            <a:gs pos="6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5416" y="100013"/>
            <a:ext cx="1043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Активные методы обучения</a:t>
            </a:r>
            <a:endParaRPr lang="ru-RU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414" y="2514600"/>
            <a:ext cx="11582401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Работа в группе</a:t>
            </a:r>
          </a:p>
          <a:p>
            <a:r>
              <a:rPr lang="ru-RU" sz="3600" b="1" dirty="0" smtClean="0"/>
              <a:t>Диалогическое обучение</a:t>
            </a:r>
          </a:p>
          <a:p>
            <a:r>
              <a:rPr lang="ru-RU" sz="3600" b="1" dirty="0" smtClean="0"/>
              <a:t>ИКТ</a:t>
            </a:r>
          </a:p>
          <a:p>
            <a:endParaRPr lang="ru-RU" sz="3600" dirty="0" smtClean="0"/>
          </a:p>
          <a:p>
            <a:endParaRPr lang="ru-RU" sz="24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2nd edition)"/>
  <p:tag name="ISPRING_ULTRA_SCORM_COURCE_TITLE" val="Айболит"/>
  <p:tag name="ISPRING_ULTRA_SCORM_COURSE_ID" val="724AED63-9A37-4CD6-9D3B-772F77706AD6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\u000B]\u0010{700CB617-3C36-4220-AE34-26993F8E3E1F}&quot;,&quot;C:\\Users\\Divintylife\\Desktop\\ЭКДО\\Для загрузки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},&quot;advancedSettings&quot;:{&quot;enableTextAllocation&quot;:&quot;T_TRUE&quot;,&quot;viewingFromLocalDrive&quot;:&quot;T_TRUE&quot;,&quot;contentScale&quot;:75,&quot;contentScaleMode&quot;:&quot;FIT_TO_WINDOW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PASSING_SCORE" val="100.000000"/>
  <p:tag name="ISPRING_PRESENTATION_TITLE" val="Айболит"/>
  <p:tag name="ISPRING_FIRST_PUBLISH" val="1"/>
  <p:tag name="ISPRING_UUID" val="{A12E7EF0-3C41-4C95-80C5-5378AAD91A96}"/>
  <p:tag name="ISPRING_RESOURCE_FOLDER" val="C:\Users\Divintylife\Desktop\Презентация Microsoft PowerPoint\"/>
  <p:tag name="ISPRING_PRESENTATION_PATH" val="C:\Users\Divintylife\Desktop\Презентация Microsoft PowerPoint.pptx"/>
  <p:tag name="ISPRING_PROJECT_VERSION" val="9.32"/>
  <p:tag name="ISPRING_PROJECT_FOLDER_UPDATED" val="1"/>
  <p:tag name="ISPRING_ULTRA_SCORM_SLIDE_COUNT" val="3"/>
  <p:tag name="ISPRING_SCORM_RATE_QUIZZES" val="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956</Words>
  <Application>Microsoft Office PowerPoint</Application>
  <PresentationFormat>Произвольный</PresentationFormat>
  <Paragraphs>129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Айболит</dc:title>
  <dc:creator>Александр Белоконь</dc:creator>
  <cp:lastModifiedBy>инф-аналитич отдел</cp:lastModifiedBy>
  <cp:revision>60</cp:revision>
  <dcterms:created xsi:type="dcterms:W3CDTF">2020-11-24T20:00:08Z</dcterms:created>
  <dcterms:modified xsi:type="dcterms:W3CDTF">2020-12-30T07:04:16Z</dcterms:modified>
</cp:coreProperties>
</file>