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714348" y="164305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/>
              <a:t>Педагогический совет </a:t>
            </a: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«</a:t>
            </a:r>
            <a:r>
              <a:rPr lang="ru-RU" sz="3600" b="1" i="1" dirty="0" smtClean="0"/>
              <a:t>Взаимодействие школы и семьи во имя личностного развития обучающегося»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43504" y="4786322"/>
            <a:ext cx="3736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i="1" dirty="0" err="1" smtClean="0"/>
              <a:t>Рзаева</a:t>
            </a:r>
            <a:r>
              <a:rPr lang="ru-RU" sz="2400" i="1" dirty="0" smtClean="0"/>
              <a:t> О.А.,</a:t>
            </a:r>
            <a:endParaRPr lang="ru-RU" sz="2400" b="1" dirty="0" smtClean="0"/>
          </a:p>
          <a:p>
            <a:pPr algn="r"/>
            <a:r>
              <a:rPr lang="ru-RU" sz="2400" i="1" dirty="0" smtClean="0"/>
              <a:t>заместитель директора по ОВВР</a:t>
            </a:r>
            <a:endParaRPr lang="ru-RU" sz="2400" b="1" dirty="0" smtClean="0"/>
          </a:p>
          <a:p>
            <a:pPr algn="r"/>
            <a:r>
              <a:rPr lang="ru-RU" sz="2400" i="1" dirty="0" smtClean="0"/>
              <a:t>МАОУ СОШ № 20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2071678"/>
            <a:ext cx="78581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- </a:t>
            </a:r>
            <a:r>
              <a:rPr lang="ru-RU" dirty="0" smtClean="0"/>
              <a:t>изучение семей учащихся, положения детей в семье, условий жизни;</a:t>
            </a:r>
          </a:p>
          <a:p>
            <a:r>
              <a:rPr lang="ru-RU" dirty="0" smtClean="0"/>
              <a:t>- проведение родительского всеобуча;</a:t>
            </a:r>
          </a:p>
          <a:p>
            <a:r>
              <a:rPr lang="ru-RU" dirty="0" smtClean="0"/>
              <a:t>- проведение медицинского всеобуча;</a:t>
            </a:r>
          </a:p>
          <a:p>
            <a:r>
              <a:rPr lang="ru-RU" dirty="0" smtClean="0"/>
              <a:t>- выборы родительского комитета;</a:t>
            </a:r>
          </a:p>
          <a:p>
            <a:r>
              <a:rPr lang="ru-RU" dirty="0" smtClean="0"/>
              <a:t>- знакомство с результатами психодиагностики процесса личностного развития ребенка;</a:t>
            </a:r>
          </a:p>
          <a:p>
            <a:r>
              <a:rPr lang="ru-RU" dirty="0" smtClean="0"/>
              <a:t>- проведение групповых и индивидуальных консультаций;</a:t>
            </a:r>
          </a:p>
          <a:p>
            <a:r>
              <a:rPr lang="ru-RU" dirty="0" smtClean="0"/>
              <a:t>- анкетирование родителей;</a:t>
            </a:r>
          </a:p>
          <a:p>
            <a:r>
              <a:rPr lang="ru-RU" dirty="0" smtClean="0"/>
              <a:t>- предупреждение и разрешение конфликтных ситуаций;</a:t>
            </a:r>
          </a:p>
          <a:p>
            <a:r>
              <a:rPr lang="ru-RU" dirty="0" smtClean="0"/>
              <a:t>- родительские собрания;</a:t>
            </a:r>
          </a:p>
          <a:p>
            <a:r>
              <a:rPr lang="ru-RU" dirty="0" smtClean="0"/>
              <a:t>- семейные праздники «Любимая мама», «Наша семья», «Папа может…», «Профессия моих родителей» и др.;</a:t>
            </a:r>
          </a:p>
          <a:p>
            <a:r>
              <a:rPr lang="ru-RU" dirty="0" smtClean="0"/>
              <a:t>- проведение Дней открытых дверей для родителей;</a:t>
            </a:r>
          </a:p>
          <a:p>
            <a:r>
              <a:rPr lang="ru-RU" dirty="0" smtClean="0"/>
              <a:t>- проведение совместных часов общения классного руководителя, родителей и детей;</a:t>
            </a:r>
          </a:p>
          <a:p>
            <a:r>
              <a:rPr lang="ru-RU" dirty="0" smtClean="0"/>
              <a:t>- организация уголка для родителей и его регулярное обновление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714356"/>
            <a:ext cx="7858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Деловое сотрудничество классного руководителя и семьи в нашей школе наиболее представлены системой ежегодных мероприятий: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2071678"/>
            <a:ext cx="785814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u="wavy" dirty="0" smtClean="0"/>
              <a:t>Принцип согласия</a:t>
            </a:r>
          </a:p>
          <a:p>
            <a:pPr>
              <a:buFont typeface="Wingdings" pitchFamily="2" charset="2"/>
              <a:buChar char="Ø"/>
            </a:pPr>
            <a:r>
              <a:rPr lang="ru-RU" sz="2800" u="wavy" dirty="0" smtClean="0"/>
              <a:t>Принцип сопряжения</a:t>
            </a:r>
          </a:p>
          <a:p>
            <a:pPr>
              <a:buFont typeface="Wingdings" pitchFamily="2" charset="2"/>
              <a:buChar char="Ø"/>
            </a:pPr>
            <a:r>
              <a:rPr lang="ru-RU" sz="2800" u="wavy" dirty="0" smtClean="0"/>
              <a:t>Принцип сопереживания</a:t>
            </a:r>
          </a:p>
          <a:p>
            <a:pPr>
              <a:buFont typeface="Wingdings" pitchFamily="2" charset="2"/>
              <a:buChar char="Ø"/>
            </a:pPr>
            <a:r>
              <a:rPr lang="ru-RU" sz="2800" u="wavy" dirty="0" smtClean="0"/>
              <a:t>Принцип сопричастности</a:t>
            </a:r>
          </a:p>
          <a:p>
            <a:pPr>
              <a:buFont typeface="Wingdings" pitchFamily="2" charset="2"/>
              <a:buChar char="Ø"/>
            </a:pPr>
            <a:r>
              <a:rPr lang="ru-RU" sz="2800" u="wavy" dirty="0" smtClean="0"/>
              <a:t>Принцип </a:t>
            </a:r>
            <a:r>
              <a:rPr lang="ru-RU" sz="2800" u="wavy" dirty="0" err="1" smtClean="0"/>
              <a:t>содеянности</a:t>
            </a:r>
            <a:endParaRPr lang="ru-RU" sz="2800" dirty="0" smtClean="0"/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714356"/>
            <a:ext cx="7858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Принципы эффективного сотрудничества школы и семьи во имя личностного развития обучающегося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1285860"/>
            <a:ext cx="7858148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1</a:t>
            </a:r>
            <a:r>
              <a:rPr lang="ru-RU" sz="1600" i="1" dirty="0" smtClean="0"/>
              <a:t>. </a:t>
            </a:r>
            <a:r>
              <a:rPr lang="ru-RU" sz="1600" dirty="0" smtClean="0"/>
              <a:t>Классным руководителям использовать методические рекомендации по взаимодействию семьи и школы в работе с родителями, оформленные в единую памятку.</a:t>
            </a:r>
          </a:p>
          <a:p>
            <a:r>
              <a:rPr lang="ru-RU" sz="1600" dirty="0" smtClean="0"/>
              <a:t>2. Классным руководителям при определении тематики родительских собраний учитывать мнение родителей и чаще использовать нетрадиционные формы.</a:t>
            </a:r>
          </a:p>
          <a:p>
            <a:r>
              <a:rPr lang="ru-RU" sz="1600" dirty="0" smtClean="0"/>
              <a:t>3.</a:t>
            </a:r>
            <a:r>
              <a:rPr lang="ru-RU" sz="1600" i="1" dirty="0" smtClean="0"/>
              <a:t> </a:t>
            </a:r>
            <a:r>
              <a:rPr lang="ru-RU" sz="1600" dirty="0" smtClean="0"/>
              <a:t>Для организации более тесного взаимодействия семьи и школы организовать Дни открытых дверей в I полугодии учебного года для начальной школы, во II полугодии – для 5 – 10 классов.</a:t>
            </a:r>
          </a:p>
          <a:p>
            <a:r>
              <a:rPr lang="ru-RU" sz="1600" dirty="0" smtClean="0"/>
              <a:t>4. Продолжить знакомство с существующими в сегодняшней педагогике подходами и концепциями воспитания, определяющими взаимодействие семьи и школы, через семинары, МО классных руководителей, круглые столы, консультации, конференции, открытые уроки и т.д.</a:t>
            </a:r>
          </a:p>
          <a:p>
            <a:r>
              <a:rPr lang="ru-RU" sz="1600" dirty="0" smtClean="0"/>
              <a:t>5.</a:t>
            </a:r>
            <a:r>
              <a:rPr lang="ru-RU" sz="1600" i="1" dirty="0" smtClean="0"/>
              <a:t> </a:t>
            </a:r>
            <a:r>
              <a:rPr lang="ru-RU" sz="1600" dirty="0" smtClean="0"/>
              <a:t>Для большей систематизации работы по направлению «Семья и     школа» разработать целевую программу.</a:t>
            </a:r>
          </a:p>
          <a:p>
            <a:r>
              <a:rPr lang="ru-RU" sz="1600" dirty="0" smtClean="0"/>
              <a:t>6. Привлекать родителей к совместной работе по различным направлениям (совместные праздники, приглашение на выставки работ учащихся, совместное оформление стенгазет и т.д.). </a:t>
            </a:r>
          </a:p>
          <a:p>
            <a:r>
              <a:rPr lang="ru-RU" sz="1600" dirty="0" smtClean="0"/>
              <a:t>7. Провести в конце учебного года анкетирования родителей учащихся «Удовлетворенность учебным процессом и внеклассной деятельностью». </a:t>
            </a:r>
          </a:p>
          <a:p>
            <a:r>
              <a:rPr lang="ru-RU" sz="1600" dirty="0" smtClean="0"/>
              <a:t>8. Поручить творческим группам разработать   мероприятие с родителями, оформить и поместить в методическую копилку и разместить на сайте школы  для дальнейшего использования в работе.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714356"/>
            <a:ext cx="7858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Проект решения педагогического совета: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571480"/>
            <a:ext cx="7858148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Цель</a:t>
            </a:r>
            <a:r>
              <a:rPr lang="ru-RU" sz="2400" b="1" dirty="0" smtClean="0"/>
              <a:t>:</a:t>
            </a:r>
            <a:r>
              <a:rPr lang="ru-RU" sz="2400" dirty="0" smtClean="0"/>
              <a:t> поиск оптимальных форм совместной работы школы и семьи в интересах ребенка.</a:t>
            </a:r>
          </a:p>
          <a:p>
            <a:pPr algn="just"/>
            <a:r>
              <a:rPr lang="ru-RU" sz="2400" b="1" dirty="0" smtClean="0"/>
              <a:t>Задачи: </a:t>
            </a:r>
            <a:endParaRPr lang="ru-RU" sz="2400" dirty="0" smtClean="0"/>
          </a:p>
          <a:p>
            <a:pPr algn="just"/>
            <a:r>
              <a:rPr lang="ru-RU" sz="2400" b="1" dirty="0" smtClean="0"/>
              <a:t>- </a:t>
            </a:r>
            <a:r>
              <a:rPr lang="ru-RU" sz="2400" dirty="0" smtClean="0"/>
              <a:t>проанализировать состояние связей школы с семьей и общественностью на данном этапе;</a:t>
            </a:r>
          </a:p>
          <a:p>
            <a:pPr algn="just"/>
            <a:r>
              <a:rPr lang="ru-RU" sz="2400" dirty="0" smtClean="0"/>
              <a:t>- определить основные формы взаимодействия семьи и школы по развитию личности ребенка;</a:t>
            </a:r>
          </a:p>
          <a:p>
            <a:pPr algn="just"/>
            <a:r>
              <a:rPr lang="ru-RU" sz="2400" dirty="0" smtClean="0"/>
              <a:t>- разработать модель личности выпускника школы, принципы и правила эффективного сотрудничества школы и семьи, правила подготовки эффективного родительского собрания, памятку по работе с «трудными» родителями, правила педагогической этики работы с родителями, памятку родителям;</a:t>
            </a:r>
          </a:p>
          <a:p>
            <a:pPr algn="just"/>
            <a:r>
              <a:rPr lang="ru-RU" sz="2400" dirty="0" smtClean="0"/>
              <a:t>- отработать умение находить выход из кризисной ситуации во взаимодействии «ученик – учитель – родитель».</a:t>
            </a:r>
            <a:r>
              <a:rPr lang="ru-RU" sz="2400" b="1" i="1" dirty="0" smtClean="0"/>
              <a:t> 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571481"/>
            <a:ext cx="785814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«Воспитание есть процесс социальный в самом широком смысле. Воспитывает все: люди, вещи, явления, но прежде всего и больше всего – люди. Из них на первом месте – родители и педагоги».</a:t>
            </a:r>
          </a:p>
          <a:p>
            <a:pPr algn="r"/>
            <a:r>
              <a:rPr lang="ru-RU" sz="2400" i="1" dirty="0" smtClean="0"/>
              <a:t>А.Н.Макаренко</a:t>
            </a:r>
            <a:endParaRPr lang="ru-RU" sz="2400" dirty="0" smtClean="0"/>
          </a:p>
          <a:p>
            <a:r>
              <a:rPr lang="ru-RU" sz="2400" dirty="0" smtClean="0"/>
              <a:t>«Воспитывая детей, мы подчас обязаны одновременно воспитывать и взрослых родителей»</a:t>
            </a:r>
          </a:p>
          <a:p>
            <a:pPr algn="r"/>
            <a:r>
              <a:rPr lang="ru-RU" sz="2400" i="1" dirty="0" smtClean="0"/>
              <a:t>В. А. Сухомлинский</a:t>
            </a:r>
            <a:endParaRPr lang="ru-RU" sz="2400" dirty="0" smtClean="0"/>
          </a:p>
          <a:p>
            <a:r>
              <a:rPr lang="ru-RU" sz="2400" dirty="0" smtClean="0"/>
              <a:t>«Семья и школа – это берег и море. На берегу ребенок делает свои первые шаги,  получает первые уроки жизни, а потом перед ним открывается необозримое море знаний, и курс в этом море прокладывает школа.  Это не значит, что он должен совсем оторваться от берега…» </a:t>
            </a:r>
          </a:p>
          <a:p>
            <a:pPr algn="r"/>
            <a:r>
              <a:rPr lang="ru-RU" sz="2400" i="1" dirty="0" smtClean="0"/>
              <a:t>Л. Кассиль</a:t>
            </a:r>
            <a:endParaRPr lang="ru-RU" sz="2400" dirty="0" smtClean="0"/>
          </a:p>
          <a:p>
            <a:pPr algn="just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3357562"/>
            <a:ext cx="78581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 познавательная сфера жизни;</a:t>
            </a:r>
          </a:p>
          <a:p>
            <a:r>
              <a:rPr lang="ru-RU" sz="2400" dirty="0" smtClean="0"/>
              <a:t>- поддержка физического здоровья  обучающихся;</a:t>
            </a:r>
          </a:p>
          <a:p>
            <a:r>
              <a:rPr lang="ru-RU" sz="2400" dirty="0" smtClean="0"/>
              <a:t>- развитие творческого потенциала;</a:t>
            </a:r>
          </a:p>
          <a:p>
            <a:r>
              <a:rPr lang="ru-RU" sz="2400" dirty="0" smtClean="0"/>
              <a:t>- поддержка одаренных детей;</a:t>
            </a:r>
          </a:p>
          <a:p>
            <a:r>
              <a:rPr lang="ru-RU" sz="2400" dirty="0" smtClean="0"/>
              <a:t>- социальная поддержка  и профилактика безнадзорности.</a:t>
            </a:r>
          </a:p>
          <a:p>
            <a:pPr algn="just"/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714356"/>
            <a:ext cx="7858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 основным </a:t>
            </a:r>
            <a:r>
              <a:rPr lang="ru-RU" sz="2400" b="1" dirty="0" smtClean="0"/>
              <a:t>направлениям деятельности педагогов и родителей  относится:</a:t>
            </a:r>
          </a:p>
          <a:p>
            <a:pPr algn="just"/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1857364"/>
            <a:ext cx="78581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dirty="0" smtClean="0"/>
              <a:t>общешкольные и классные ключевые дела (традиционная новогоднее представление, концерты, праздники, Дни здоровья, и т.д</a:t>
            </a:r>
            <a:r>
              <a:rPr lang="ru-RU" sz="2400" dirty="0" smtClean="0"/>
              <a:t>.);</a:t>
            </a: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dirty="0" err="1" smtClean="0"/>
              <a:t>соуправление</a:t>
            </a:r>
            <a:r>
              <a:rPr lang="ru-RU" sz="2400" dirty="0" smtClean="0"/>
              <a:t> школой (работа общешкольного родительского комитета); </a:t>
            </a:r>
            <a:endParaRPr lang="ru-RU" sz="24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/>
              <a:t>информационная </a:t>
            </a:r>
            <a:r>
              <a:rPr lang="ru-RU" sz="2400" dirty="0" smtClean="0"/>
              <a:t>среда школы (стенды, уголки для родителей, сайт школы).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714356"/>
            <a:ext cx="7858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Школьные традиции</a:t>
            </a:r>
            <a:endParaRPr lang="ru-RU" sz="2400" b="1" dirty="0" smtClean="0"/>
          </a:p>
          <a:p>
            <a:pPr algn="just"/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1857364"/>
            <a:ext cx="78581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-взять на себя большую ответственность;</a:t>
            </a:r>
          </a:p>
          <a:p>
            <a:r>
              <a:rPr lang="ru-RU" sz="2400" dirty="0" smtClean="0"/>
              <a:t>-уметь слушать и понимать;</a:t>
            </a:r>
          </a:p>
          <a:p>
            <a:r>
              <a:rPr lang="ru-RU" sz="2400" dirty="0" smtClean="0"/>
              <a:t>-заботиться о </a:t>
            </a:r>
            <a:r>
              <a:rPr lang="ru-RU" sz="2400" u="sng" dirty="0" smtClean="0"/>
              <a:t>каждом</a:t>
            </a:r>
            <a:r>
              <a:rPr lang="ru-RU" sz="2400" dirty="0" smtClean="0"/>
              <a:t> воспитаннике своего класса: о его интеллектуальном, психическом, физическом и нравственном состоянии;</a:t>
            </a:r>
          </a:p>
          <a:p>
            <a:r>
              <a:rPr lang="ru-RU" sz="2400" dirty="0" smtClean="0"/>
              <a:t>-помогать. Во всём (в учении, в общении, в общении с родителями, в самоопределении, саморазвитии);</a:t>
            </a:r>
          </a:p>
          <a:p>
            <a:r>
              <a:rPr lang="ru-RU" sz="2400" dirty="0" smtClean="0"/>
              <a:t>-руководить и поддерживать дисциплину;</a:t>
            </a:r>
          </a:p>
          <a:p>
            <a:r>
              <a:rPr lang="ru-RU" sz="2400" dirty="0" smtClean="0"/>
              <a:t>-заменить (на время) маму и папу, подругу или друга;</a:t>
            </a:r>
          </a:p>
          <a:p>
            <a:r>
              <a:rPr lang="ru-RU" sz="2400" dirty="0" smtClean="0"/>
              <a:t>-быть всегда на стороне справедливости.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714356"/>
            <a:ext cx="7858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Быть классным руководителем, это </a:t>
            </a:r>
            <a:r>
              <a:rPr lang="ru-RU" sz="2400" b="1" dirty="0" smtClean="0"/>
              <a:t>значит: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1857364"/>
            <a:ext cx="78581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1.Не будь назойливым. Помни: у каждого ребёнка и родителя свой мир интересов, увлечений, печалей и радостей.</a:t>
            </a:r>
          </a:p>
          <a:p>
            <a:r>
              <a:rPr lang="ru-RU" sz="2000" dirty="0" smtClean="0"/>
              <a:t>2.Войди в ситуацию, попробуй понять, что чувствует ребёнок и родитель. Только тогда реши, что делать дальше.</a:t>
            </a:r>
          </a:p>
          <a:p>
            <a:r>
              <a:rPr lang="ru-RU" sz="2000" dirty="0" smtClean="0"/>
              <a:t>3.Сам совершай добрые и хорошие поступки. Не только дети, но и родители учатся у нас.</a:t>
            </a:r>
          </a:p>
          <a:p>
            <a:r>
              <a:rPr lang="ru-RU" sz="2000" dirty="0" smtClean="0"/>
              <a:t>4.Доставь ребёнку радость общения с тобой! Похвали! Укажи на успехи! Воодушеви!</a:t>
            </a:r>
          </a:p>
          <a:p>
            <a:r>
              <a:rPr lang="ru-RU" sz="2000" dirty="0" smtClean="0"/>
              <a:t>5.Избегай обвинений.</a:t>
            </a:r>
          </a:p>
          <a:p>
            <a:r>
              <a:rPr lang="ru-RU" sz="2000" dirty="0" smtClean="0"/>
              <a:t>6.Покори в себе гордыню. Признайся, что и ты чего-то не знаешь.</a:t>
            </a:r>
          </a:p>
          <a:p>
            <a:r>
              <a:rPr lang="ru-RU" sz="2000" dirty="0" smtClean="0"/>
              <a:t>7.Развивай в себе незаурядность! Тогда и твои воспитанники станут незаурядными личностями. Импровизируй!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714356"/>
            <a:ext cx="7858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 общении с детьми и их родителями: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1428736"/>
            <a:ext cx="78581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Семья формирует основные модели поведения. Родители влияют на поведение ребенка, поощряя или осуждая определенные стереотипы, а также применяя наказания или поддерживая ребенка. </a:t>
            </a:r>
          </a:p>
          <a:p>
            <a:pPr algn="just"/>
            <a:r>
              <a:rPr lang="ru-RU" sz="2400" dirty="0" smtClean="0"/>
              <a:t>Семья помогает ребенку приобрести необходимый жизненный опыт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smtClean="0"/>
              <a:t>Семья формирует у ребенка базовые смысловые понятия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smtClean="0"/>
              <a:t>Семья </a:t>
            </a:r>
            <a:r>
              <a:rPr lang="ru-RU" sz="2400" dirty="0" smtClean="0"/>
              <a:t>— основа жизни ребенка, и ничем ее заменить нельзя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smtClean="0"/>
              <a:t>Семья </a:t>
            </a:r>
            <a:r>
              <a:rPr lang="ru-RU" sz="2400" dirty="0" smtClean="0"/>
              <a:t>— это та среда, которая влияет на развитие личности ребенка, его будущее духовное и душевное благополучие. 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714356"/>
            <a:ext cx="7858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Семья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2071678"/>
            <a:ext cx="78581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u="wavy" dirty="0" smtClean="0"/>
              <a:t>Ценностный </a:t>
            </a:r>
            <a:r>
              <a:rPr lang="ru-RU" sz="2800" u="wavy" dirty="0" smtClean="0"/>
              <a:t>потенциал</a:t>
            </a: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u="wavy" dirty="0" smtClean="0"/>
              <a:t>Познавательный </a:t>
            </a:r>
            <a:r>
              <a:rPr lang="ru-RU" sz="2800" u="wavy" dirty="0" smtClean="0"/>
              <a:t>потенциал</a:t>
            </a: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u="wavy" dirty="0" smtClean="0"/>
              <a:t>Творческий </a:t>
            </a:r>
            <a:r>
              <a:rPr lang="ru-RU" sz="2800" u="wavy" dirty="0" smtClean="0"/>
              <a:t>потенциал</a:t>
            </a: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u="wavy" dirty="0" smtClean="0"/>
              <a:t>Коммуникативный </a:t>
            </a:r>
            <a:r>
              <a:rPr lang="ru-RU" sz="2800" u="wavy" dirty="0" smtClean="0"/>
              <a:t>потенциал</a:t>
            </a: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u="wavy" dirty="0" smtClean="0"/>
              <a:t>Художественный </a:t>
            </a:r>
            <a:r>
              <a:rPr lang="ru-RU" sz="2800" u="wavy" dirty="0" smtClean="0"/>
              <a:t>потенциал</a:t>
            </a: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u="wavy" dirty="0" err="1" smtClean="0"/>
              <a:t>Здоровьесберегающий</a:t>
            </a:r>
            <a:r>
              <a:rPr lang="ru-RU" sz="2800" u="wavy" dirty="0" smtClean="0"/>
              <a:t> </a:t>
            </a:r>
            <a:r>
              <a:rPr lang="ru-RU" sz="2800" u="wavy" dirty="0" smtClean="0"/>
              <a:t>потенциал</a:t>
            </a:r>
            <a:endParaRPr lang="ru-RU" sz="2800" dirty="0" smtClean="0"/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714356"/>
            <a:ext cx="7858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Модель личности выпускника </a:t>
            </a:r>
            <a:r>
              <a:rPr lang="ru-RU" sz="2400" b="1" dirty="0" smtClean="0"/>
              <a:t>школы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132</TotalTime>
  <Words>953</Words>
  <Application>Microsoft Office PowerPoint</Application>
  <PresentationFormat>Экран (4:3)</PresentationFormat>
  <Paragraphs>84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Педагогический совет  «Взаимодействие школы и семьи во имя личностного развития обучающегося»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Клетка – основа строения, жизнедеятельности и развития организмов. Строение, химический состав, жизненные свойства» </dc:title>
  <dc:creator>Viktor</dc:creator>
  <cp:lastModifiedBy>инф-аналитич отдел</cp:lastModifiedBy>
  <cp:revision>25</cp:revision>
  <dcterms:created xsi:type="dcterms:W3CDTF">2020-11-16T13:17:16Z</dcterms:created>
  <dcterms:modified xsi:type="dcterms:W3CDTF">2020-12-30T10:45:36Z</dcterms:modified>
</cp:coreProperties>
</file>