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964"/>
    <a:srgbClr val="005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2" autoAdjust="0"/>
  </p:normalViewPr>
  <p:slideViewPr>
    <p:cSldViewPr>
      <p:cViewPr varScale="1">
        <p:scale>
          <a:sx n="49" d="100"/>
          <a:sy n="49" d="100"/>
        </p:scale>
        <p:origin x="42" y="8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EEE89-54FD-4126-A10E-9301BC58D9F4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06D2D-A8AE-4A70-8363-AA943CFD02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75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555526"/>
            <a:ext cx="85689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Uni Neue Bold" pitchFamily="2" charset="0"/>
              </a:rPr>
              <a:t>Тема: Простое прошедшее время</a:t>
            </a:r>
            <a:r>
              <a:rPr lang="ru-RU" sz="2800" b="1" smtClean="0">
                <a:latin typeface="Uni Neue Bold" pitchFamily="2" charset="0"/>
              </a:rPr>
              <a:t>. </a:t>
            </a:r>
          </a:p>
          <a:p>
            <a:pPr algn="ctr"/>
            <a:r>
              <a:rPr lang="ru-RU" sz="2800" b="1" smtClean="0">
                <a:latin typeface="Uni Neue Bold" pitchFamily="2" charset="0"/>
              </a:rPr>
              <a:t>Чтение </a:t>
            </a:r>
            <a:r>
              <a:rPr lang="ru-RU" sz="2800" b="1" dirty="0" smtClean="0">
                <a:latin typeface="Uni Neue Bold" pitchFamily="2" charset="0"/>
              </a:rPr>
              <a:t>художественного текста</a:t>
            </a:r>
            <a:endParaRPr lang="ru-RU" sz="2800" b="1" dirty="0" smtClean="0">
              <a:latin typeface="Uni Neue Bold" pitchFamily="2" charset="0"/>
            </a:endParaRPr>
          </a:p>
          <a:p>
            <a:pPr algn="ctr"/>
            <a:endParaRPr lang="ru-RU" sz="2800" b="1" dirty="0">
              <a:latin typeface="Uni Neue Bold" pitchFamily="2" charset="0"/>
            </a:endParaRPr>
          </a:p>
          <a:p>
            <a:pPr algn="ctr"/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2739470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 smtClean="0">
                <a:solidFill>
                  <a:srgbClr val="003964"/>
                </a:solidFill>
                <a:latin typeface="Uni Neue Regular" pitchFamily="2" charset="0"/>
              </a:rPr>
              <a:t>Должикова</a:t>
            </a:r>
            <a:r>
              <a:rPr lang="ru-RU" b="1" dirty="0" smtClean="0">
                <a:solidFill>
                  <a:srgbClr val="003964"/>
                </a:solidFill>
                <a:latin typeface="Uni Neue Regular" pitchFamily="2" charset="0"/>
              </a:rPr>
              <a:t> И.И.,</a:t>
            </a:r>
          </a:p>
          <a:p>
            <a:pPr algn="r"/>
            <a:r>
              <a:rPr lang="ru-RU" b="1" dirty="0" smtClean="0">
                <a:solidFill>
                  <a:srgbClr val="003964"/>
                </a:solidFill>
                <a:latin typeface="Uni Neue Regular" pitchFamily="2" charset="0"/>
              </a:rPr>
              <a:t>учитель английского языка  </a:t>
            </a:r>
            <a:endParaRPr lang="ru-RU" b="1" dirty="0">
              <a:solidFill>
                <a:srgbClr val="003964"/>
              </a:solidFill>
              <a:latin typeface="Uni Neue Regular" pitchFamily="2" charset="0"/>
            </a:endParaRPr>
          </a:p>
          <a:p>
            <a:endParaRPr lang="ru-RU" dirty="0">
              <a:latin typeface="Uni Neue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84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317" y="346997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Focus on listening</a:t>
            </a:r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402" y="1203598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Ask </a:t>
            </a:r>
            <a:r>
              <a:rPr lang="en-US" sz="2800" dirty="0" smtClean="0"/>
              <a:t>to </a:t>
            </a:r>
            <a:r>
              <a:rPr lang="en-US" sz="2800" dirty="0"/>
              <a:t>watch Kung Fu Panda to learn how to use Past Simple in cartoons or stories.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5131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317" y="346997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At the end of the lesson</a:t>
            </a:r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317" y="1635646"/>
            <a:ext cx="85689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/>
              <a:t>When do we use Past Simple?</a:t>
            </a:r>
            <a:endParaRPr lang="ru-RU" sz="2800" dirty="0"/>
          </a:p>
          <a:p>
            <a:pPr lvl="0"/>
            <a:r>
              <a:rPr lang="en-US" sz="2800" dirty="0"/>
              <a:t>What is the auxiliary verb of Past Simple?</a:t>
            </a:r>
            <a:endParaRPr lang="ru-RU" sz="2800" dirty="0"/>
          </a:p>
          <a:p>
            <a:r>
              <a:rPr lang="en-US" sz="2800" dirty="0"/>
              <a:t>What auxiliary verbs are used in third person for Present Simple Tense?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6466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555526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Uni Neue Bold" pitchFamily="2" charset="0"/>
              </a:rPr>
              <a:t>Warm-up</a:t>
            </a:r>
            <a:endParaRPr lang="ru-RU" sz="2800" b="1" dirty="0">
              <a:latin typeface="Uni Neue Bold" pitchFamily="2" charset="0"/>
            </a:endParaRPr>
          </a:p>
          <a:p>
            <a:pPr algn="ctr"/>
            <a:endParaRPr lang="ru-RU" sz="2800" b="1" dirty="0">
              <a:latin typeface="Uni Neue Bold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5289" t="13568" r="6421" b="10842"/>
          <a:stretch/>
        </p:blipFill>
        <p:spPr>
          <a:xfrm>
            <a:off x="1619672" y="1522762"/>
            <a:ext cx="561662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44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574598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Uni Neue Bold" pitchFamily="2" charset="0"/>
              </a:rPr>
              <a:t>Focus on reading </a:t>
            </a:r>
            <a:endParaRPr lang="ru-RU" sz="2800" b="1" dirty="0">
              <a:latin typeface="Uni Neue Bold" pitchFamily="2" charset="0"/>
            </a:endParaRPr>
          </a:p>
          <a:p>
            <a:pPr algn="ctr"/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317" y="1301104"/>
            <a:ext cx="85689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Uni Neue Bold" pitchFamily="2" charset="0"/>
              </a:rPr>
              <a:t>1)discover </a:t>
            </a:r>
            <a:endParaRPr lang="ru-RU" sz="2800" b="1" dirty="0" smtClean="0">
              <a:latin typeface="Uni Neue Bold" pitchFamily="2" charset="0"/>
            </a:endParaRPr>
          </a:p>
          <a:p>
            <a:r>
              <a:rPr lang="en-US" sz="2800" b="1" dirty="0" smtClean="0">
                <a:latin typeface="Uni Neue Bold" pitchFamily="2" charset="0"/>
              </a:rPr>
              <a:t>2</a:t>
            </a:r>
            <a:r>
              <a:rPr lang="en-US" sz="2800" b="1" dirty="0">
                <a:latin typeface="Uni Neue Bold" pitchFamily="2" charset="0"/>
              </a:rPr>
              <a:t>) cut down  </a:t>
            </a:r>
            <a:endParaRPr lang="ru-RU" sz="2800" b="1" dirty="0" smtClean="0">
              <a:latin typeface="Uni Neue Bold" pitchFamily="2" charset="0"/>
            </a:endParaRPr>
          </a:p>
          <a:p>
            <a:r>
              <a:rPr lang="en-US" sz="2800" b="1" dirty="0" smtClean="0">
                <a:latin typeface="Uni Neue Bold" pitchFamily="2" charset="0"/>
              </a:rPr>
              <a:t>3</a:t>
            </a:r>
            <a:r>
              <a:rPr lang="en-US" sz="2800" b="1" dirty="0">
                <a:latin typeface="Uni Neue Bold" pitchFamily="2" charset="0"/>
              </a:rPr>
              <a:t>) forest  </a:t>
            </a:r>
            <a:endParaRPr lang="ru-RU" sz="2800" b="1" dirty="0" smtClean="0">
              <a:latin typeface="Uni Neue Bold" pitchFamily="2" charset="0"/>
            </a:endParaRPr>
          </a:p>
          <a:p>
            <a:pPr marL="514350" indent="-514350">
              <a:buAutoNum type="arabicParenR" startAt="4"/>
            </a:pPr>
            <a:r>
              <a:rPr lang="en-US" sz="2800" b="1" dirty="0" smtClean="0">
                <a:latin typeface="Uni Neue Bold" pitchFamily="2" charset="0"/>
              </a:rPr>
              <a:t>redwood </a:t>
            </a:r>
            <a:r>
              <a:rPr lang="en-US" sz="2800" b="1" dirty="0">
                <a:latin typeface="Uni Neue Bold" pitchFamily="2" charset="0"/>
              </a:rPr>
              <a:t>tree     </a:t>
            </a:r>
            <a:endParaRPr lang="ru-RU" sz="2800" b="1" dirty="0" smtClean="0">
              <a:latin typeface="Uni Neue Bold" pitchFamily="2" charset="0"/>
            </a:endParaRPr>
          </a:p>
          <a:p>
            <a:pPr marL="514350" indent="-514350">
              <a:buAutoNum type="arabicParenR" startAt="4"/>
            </a:pPr>
            <a:r>
              <a:rPr lang="en-US" sz="2800" b="1" dirty="0" smtClean="0">
                <a:latin typeface="Uni Neue Bold" pitchFamily="2" charset="0"/>
              </a:rPr>
              <a:t>climb </a:t>
            </a:r>
            <a:r>
              <a:rPr lang="en-US" sz="2800" b="1" dirty="0">
                <a:latin typeface="Uni Neue Bold" pitchFamily="2" charset="0"/>
              </a:rPr>
              <a:t>up </a:t>
            </a:r>
            <a:endParaRPr lang="ru-RU" sz="2800" b="1" dirty="0" smtClean="0">
              <a:latin typeface="Uni Neue Bold" pitchFamily="2" charset="0"/>
            </a:endParaRPr>
          </a:p>
          <a:p>
            <a:pPr marL="514350" indent="-514350">
              <a:buAutoNum type="arabicParenR" startAt="4"/>
            </a:pPr>
            <a:r>
              <a:rPr lang="en-US" sz="2800" b="1" dirty="0" smtClean="0">
                <a:latin typeface="Uni Neue Bold" pitchFamily="2" charset="0"/>
              </a:rPr>
              <a:t>news </a:t>
            </a:r>
            <a:r>
              <a:rPr lang="en-US" sz="2800" b="1" dirty="0">
                <a:latin typeface="Uni Neue Bold" pitchFamily="2" charset="0"/>
              </a:rPr>
              <a:t>reporters </a:t>
            </a:r>
            <a:endParaRPr lang="ru-RU" sz="2800" b="1" dirty="0" smtClean="0">
              <a:latin typeface="Uni Neue Bold" pitchFamily="2" charset="0"/>
            </a:endParaRPr>
          </a:p>
          <a:p>
            <a:pPr marL="514350" indent="-514350">
              <a:buAutoNum type="arabicParenR" startAt="4"/>
            </a:pPr>
            <a:r>
              <a:rPr lang="en-US" sz="2800" b="1" dirty="0" smtClean="0">
                <a:latin typeface="Uni Neue Bold" pitchFamily="2" charset="0"/>
              </a:rPr>
              <a:t>helicopter </a:t>
            </a:r>
            <a:endParaRPr lang="ru-RU" sz="2800" b="1" dirty="0" smtClean="0">
              <a:latin typeface="Uni Neue Bold" pitchFamily="2" charset="0"/>
            </a:endParaRPr>
          </a:p>
          <a:p>
            <a:pPr marL="514350" indent="-514350">
              <a:buAutoNum type="arabicParenR" startAt="4"/>
            </a:pPr>
            <a:r>
              <a:rPr lang="en-US" sz="2800" b="1" dirty="0" smtClean="0">
                <a:latin typeface="Uni Neue Bold" pitchFamily="2" charset="0"/>
              </a:rPr>
              <a:t>noisy </a:t>
            </a:r>
            <a:endParaRPr lang="ru-RU" sz="2800" b="1" dirty="0">
              <a:latin typeface="Uni Neue Bold" pitchFamily="2" charset="0"/>
            </a:endParaRPr>
          </a:p>
          <a:p>
            <a:pPr algn="ctr"/>
            <a:endParaRPr lang="ru-RU" sz="2800" b="1" dirty="0">
              <a:latin typeface="Uni Neue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24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317" y="34699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Uni Neue Bold" pitchFamily="2" charset="0"/>
              </a:rPr>
              <a:t>Focus on reading </a:t>
            </a:r>
            <a:endParaRPr lang="ru-RU" sz="2800" b="1" dirty="0">
              <a:latin typeface="Uni Neue Bold" pitchFamily="2" charset="0"/>
            </a:endParaRPr>
          </a:p>
          <a:p>
            <a:pPr algn="ctr"/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073" y="1635646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Uni Neue Bold" pitchFamily="2" charset="0"/>
              </a:rPr>
              <a:t>a)Look at the photos and the title of the text. Why do you think the woman is in the tree? </a:t>
            </a:r>
            <a:endParaRPr lang="ru-RU" sz="2800" b="1" dirty="0" smtClean="0">
              <a:latin typeface="Uni Neue Bold" pitchFamily="2" charset="0"/>
            </a:endParaRPr>
          </a:p>
          <a:p>
            <a:r>
              <a:rPr lang="en-US" sz="2800" b="1" dirty="0" smtClean="0">
                <a:latin typeface="Uni Neue Bold" pitchFamily="2" charset="0"/>
              </a:rPr>
              <a:t>Read </a:t>
            </a:r>
            <a:r>
              <a:rPr lang="en-US" sz="2800" b="1" dirty="0">
                <a:latin typeface="Uni Neue Bold" pitchFamily="2" charset="0"/>
              </a:rPr>
              <a:t>the text quickly to check your ideas. </a:t>
            </a:r>
            <a:endParaRPr lang="ru-RU" sz="2800" b="1" dirty="0">
              <a:latin typeface="Uni Neue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72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317" y="34699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Uni Neue Bold" pitchFamily="2" charset="0"/>
              </a:rPr>
              <a:t>Focus on reading </a:t>
            </a:r>
            <a:endParaRPr lang="ru-RU" sz="2800" b="1" dirty="0">
              <a:latin typeface="Uni Neue Bold" pitchFamily="2" charset="0"/>
            </a:endParaRPr>
          </a:p>
          <a:p>
            <a:pPr algn="ctr"/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073" y="1635646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Uni Neue Bold" pitchFamily="2" charset="0"/>
              </a:rPr>
              <a:t>b)Students read the text quickly to check their answer. Did anyone in the class get the answers right? </a:t>
            </a:r>
            <a:endParaRPr lang="ru-RU" sz="2800" b="1" dirty="0">
              <a:latin typeface="Uni Neue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14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317" y="34699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Uni Neue Bold" pitchFamily="2" charset="0"/>
              </a:rPr>
              <a:t>Focus on reading </a:t>
            </a:r>
            <a:endParaRPr lang="ru-RU" sz="2800" b="1" dirty="0">
              <a:latin typeface="Uni Neue Bold" pitchFamily="2" charset="0"/>
            </a:endParaRPr>
          </a:p>
          <a:p>
            <a:pPr algn="ctr"/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073" y="1635646"/>
            <a:ext cx="85689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Uni Neue Bold" pitchFamily="2" charset="0"/>
              </a:rPr>
              <a:t>c)Look at the first question with the whole class. Ask students what kind of </a:t>
            </a:r>
            <a:r>
              <a:rPr lang="en-US" sz="2800" b="1" dirty="0" err="1">
                <a:latin typeface="Uni Neue Bold" pitchFamily="2" charset="0"/>
              </a:rPr>
              <a:t>infor-mation</a:t>
            </a:r>
            <a:r>
              <a:rPr lang="en-US" sz="2800" b="1" dirty="0">
                <a:latin typeface="Uni Neue Bold" pitchFamily="2" charset="0"/>
              </a:rPr>
              <a:t> the question is asking for and give prompts if necessary ( how tall the tree is, where it is, how old it is) Students answer the questions individually , before checking with a partner. </a:t>
            </a:r>
            <a:endParaRPr lang="ru-RU" sz="2800" b="1" dirty="0">
              <a:latin typeface="Uni Neue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09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317" y="346997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Answers:</a:t>
            </a:r>
            <a:endParaRPr lang="ru-RU" sz="3200" dirty="0"/>
          </a:p>
          <a:p>
            <a:pPr algn="ctr"/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9624" y="1131590"/>
            <a:ext cx="85689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</a:t>
            </a:r>
            <a:r>
              <a:rPr lang="en-US" sz="2800" dirty="0"/>
              <a:t>. It was 70 m tall, and 1000 years old. It was a redwood tree in California.</a:t>
            </a:r>
            <a:endParaRPr lang="ru-RU" sz="2800" dirty="0"/>
          </a:p>
          <a:p>
            <a:r>
              <a:rPr lang="en-US" sz="2800" dirty="0"/>
              <a:t>2. Two years and eight days</a:t>
            </a:r>
            <a:endParaRPr lang="ru-RU" sz="2800" dirty="0"/>
          </a:p>
          <a:p>
            <a:r>
              <a:rPr lang="en-US" sz="2800" dirty="0"/>
              <a:t>3. Her friends cooked food for her</a:t>
            </a:r>
            <a:endParaRPr lang="ru-RU" sz="2800" dirty="0"/>
          </a:p>
          <a:p>
            <a:r>
              <a:rPr lang="en-US" sz="2800" dirty="0"/>
              <a:t>4.She talked on a mobile phone</a:t>
            </a:r>
            <a:endParaRPr lang="ru-RU" sz="2800" dirty="0"/>
          </a:p>
          <a:p>
            <a:r>
              <a:rPr lang="en-US" sz="2800" dirty="0"/>
              <a:t>5. The company which wanted to cut down the forest. They sent a big helicopter that flew near her tree-house and made a lot of noise/wind.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5003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317" y="346997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Exercise 1.</a:t>
            </a:r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9624" y="1131590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What’s </a:t>
            </a:r>
            <a:r>
              <a:rPr lang="en-US" sz="2800" dirty="0"/>
              <a:t>the word?</a:t>
            </a:r>
          </a:p>
          <a:p>
            <a:r>
              <a:rPr lang="en-US" sz="2800" dirty="0"/>
              <a:t>Write the word under the pictures.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85317" y="2166700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Exercise </a:t>
            </a:r>
            <a:r>
              <a:rPr lang="ru-RU" sz="3200" b="1" dirty="0" smtClean="0"/>
              <a:t>2</a:t>
            </a:r>
            <a:r>
              <a:rPr lang="en-US" sz="3200" b="1" dirty="0" smtClean="0"/>
              <a:t>.</a:t>
            </a:r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975" y="280072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What’s </a:t>
            </a:r>
            <a:r>
              <a:rPr lang="en-US" sz="2800" dirty="0"/>
              <a:t>the word?</a:t>
            </a:r>
          </a:p>
          <a:p>
            <a:r>
              <a:rPr lang="en-US" sz="2800" dirty="0"/>
              <a:t>Write the word under the pictures.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3107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317" y="346997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Exercise </a:t>
            </a:r>
            <a:r>
              <a:rPr lang="ru-RU" sz="3200" b="1" dirty="0" smtClean="0"/>
              <a:t>3</a:t>
            </a:r>
            <a:r>
              <a:rPr lang="en-US" sz="3200" b="1" dirty="0" smtClean="0"/>
              <a:t>.</a:t>
            </a:r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9624" y="1131590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What’s the order.</a:t>
            </a:r>
            <a:endParaRPr lang="ru-RU" sz="2800" dirty="0"/>
          </a:p>
          <a:p>
            <a:r>
              <a:rPr lang="en-US" sz="2800" dirty="0"/>
              <a:t>Put the words in the correct order to make questions about last weekend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93379" y="2516585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Exercise </a:t>
            </a:r>
            <a:r>
              <a:rPr lang="ru-RU" sz="3200" b="1" dirty="0"/>
              <a:t>4</a:t>
            </a:r>
            <a:r>
              <a:rPr lang="en-US" sz="3200" b="1" dirty="0" smtClean="0"/>
              <a:t>.</a:t>
            </a:r>
            <a:endParaRPr lang="ru-RU" sz="2800" b="1" dirty="0">
              <a:latin typeface="Uni Neue Bold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5281" y="3228003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Write and draw.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9423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007033"/>
      </a:accent2>
      <a:accent3>
        <a:srgbClr val="9BBB59"/>
      </a:accent3>
      <a:accent4>
        <a:srgbClr val="7030A0"/>
      </a:accent4>
      <a:accent5>
        <a:srgbClr val="00B0F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713</TotalTime>
  <Words>334</Words>
  <Application>Microsoft Office PowerPoint</Application>
  <PresentationFormat>Экран (16:9)</PresentationFormat>
  <Paragraphs>44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Uni Neue Bold</vt:lpstr>
      <vt:lpstr>Uni Neue Regular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 Курякина</dc:creator>
  <cp:lastModifiedBy>ntf</cp:lastModifiedBy>
  <cp:revision>46</cp:revision>
  <dcterms:created xsi:type="dcterms:W3CDTF">2020-07-06T06:01:27Z</dcterms:created>
  <dcterms:modified xsi:type="dcterms:W3CDTF">2020-12-29T18:00:20Z</dcterms:modified>
</cp:coreProperties>
</file>