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« Клетка – основа строения, жизнедеятельности и развития организмов. Строение, химический состав, жизненные </a:t>
            </a:r>
            <a:r>
              <a:rPr lang="ru-RU" b="1" dirty="0" smtClean="0"/>
              <a:t>свойства»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Viktor\AppData\Local\Temp\Rar$DRa0.662\43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4561" y="3664223"/>
            <a:ext cx="6249439" cy="3193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у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496" y="3489350"/>
            <a:ext cx="5143504" cy="3368650"/>
          </a:xfrm>
        </p:spPr>
      </p:pic>
      <p:sp>
        <p:nvSpPr>
          <p:cNvPr id="5" name="TextBox 4"/>
          <p:cNvSpPr txBox="1"/>
          <p:nvPr/>
        </p:nvSpPr>
        <p:spPr>
          <a:xfrm>
            <a:off x="500034" y="571480"/>
            <a:ext cx="78581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Взяв кусочек чистой светлой пробки, я отрезал от него острым как бритва перочинным ножом очень тонкую пластинку. Когда я поместил этот срез на черное предметное стекло, стал разглядывать его под микроскопом, направив на него свет с помощью плоско-выпуклого зеркала, я очень ясно увидел, что весь он пронизан отверстиями и порами. Эти поры , или ячейки, были не слишком глубокими, а состояли из очень маленьких ячеек, вычлененных из одной длинной непрерывной поры особыми перегородками. Такое строение свойственно не одной только пробке… 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181253"/>
            <a:ext cx="373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Открытие Роберта Гука</a:t>
            </a:r>
            <a:endParaRPr lang="ru-RU" sz="2400" b="1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об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714488"/>
            <a:ext cx="3857652" cy="2786082"/>
          </a:xfrm>
        </p:spPr>
      </p:pic>
      <p:sp>
        <p:nvSpPr>
          <p:cNvPr id="5" name="TextBox 4"/>
          <p:cNvSpPr txBox="1"/>
          <p:nvPr/>
        </p:nvSpPr>
        <p:spPr>
          <a:xfrm>
            <a:off x="2071670" y="4643446"/>
            <a:ext cx="2484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Тонкий срез пробки 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" name="Рисунок 5" descr="микр гу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714356"/>
            <a:ext cx="3721100" cy="381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29256" y="4714884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Микроскоп, в который</a:t>
            </a:r>
          </a:p>
          <a:p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впервые увидели клетку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у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643050"/>
            <a:ext cx="4180114" cy="2967881"/>
          </a:xfrm>
          <a:prstGeom prst="rect">
            <a:avLst/>
          </a:prstGeom>
        </p:spPr>
      </p:pic>
      <p:pic>
        <p:nvPicPr>
          <p:cNvPr id="5" name="Рисунок 4" descr="эрит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643050"/>
            <a:ext cx="4000528" cy="3000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2860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Рассмотрим в микроскоп микропрепараты </a:t>
            </a:r>
          </a:p>
          <a:p>
            <a:pPr algn="ctr"/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растительных и животных клеток </a:t>
            </a:r>
            <a:endParaRPr lang="ru-RU" sz="24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4643446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Кожица лука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54" y="4714884"/>
            <a:ext cx="19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Кровь человека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Строение клетки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50" name="AutoShape 2"/>
          <p:cNvSpPr>
            <a:spLocks noChangeShapeType="1"/>
          </p:cNvSpPr>
          <p:nvPr/>
        </p:nvSpPr>
        <p:spPr bwMode="auto">
          <a:xfrm>
            <a:off x="4232275" y="825500"/>
            <a:ext cx="22225" cy="2714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785926"/>
            <a:ext cx="29258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Клеточная мембрана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785926"/>
            <a:ext cx="846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Ядро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1714488"/>
            <a:ext cx="17972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Цитоплазма</a:t>
            </a:r>
            <a:endParaRPr lang="ru-RU" sz="2000" dirty="0">
              <a:latin typeface="Comic Sans MS" pitchFamily="66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714480" y="1214422"/>
            <a:ext cx="107157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643702" y="1214422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00364" y="2285992"/>
            <a:ext cx="2574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Ядерная мембрана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Ядрышко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42107" y="2285992"/>
            <a:ext cx="34018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Эндоплазматическая сеть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Лизосомы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Митохондрии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Рибосомы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mic Sans MS" pitchFamily="66" charset="0"/>
              </a:rPr>
              <a:t>Комплекс </a:t>
            </a:r>
            <a:r>
              <a:rPr lang="ru-RU" dirty="0" err="1" smtClean="0">
                <a:latin typeface="Comic Sans MS" pitchFamily="66" charset="0"/>
              </a:rPr>
              <a:t>Гольджи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4071934" y="150017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0" y="2428868"/>
            <a:ext cx="2977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Состоит из </a:t>
            </a:r>
            <a:r>
              <a:rPr lang="ru-RU" dirty="0" err="1" smtClean="0">
                <a:latin typeface="Comic Sans MS" pitchFamily="66" charset="0"/>
              </a:rPr>
              <a:t>билипидного</a:t>
            </a:r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 слоя и белков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5" name="Рисунок 24" descr="клеточ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93346">
            <a:off x="1868224" y="3327692"/>
            <a:ext cx="2656168" cy="303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стр к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9967" y="1214422"/>
            <a:ext cx="7556875" cy="4434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2" y="785794"/>
          <a:ext cx="7572429" cy="5699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24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4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238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Растительная клетка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Животная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Comic Sans MS" pitchFamily="66" charset="0"/>
                        </a:rPr>
                        <a:t> клетка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546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О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Р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Г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А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Н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О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И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Д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Comic Sans MS" pitchFamily="66" charset="0"/>
                        </a:rPr>
                        <a:t>Ы</a:t>
                      </a:r>
                      <a:endParaRPr lang="ru-RU" sz="32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Ядро с ядрышком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err="1" smtClean="0">
                          <a:latin typeface="Comic Sans MS" pitchFamily="66" charset="0"/>
                        </a:rPr>
                        <a:t>Плазмаическая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 мембрана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Цитоплазма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Вакуоли (мелкие</a:t>
                      </a:r>
                      <a:r>
                        <a:rPr lang="ru-RU" baseline="0" dirty="0" smtClean="0">
                          <a:latin typeface="Comic Sans MS" pitchFamily="66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Ядро с ядрышком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Плазматическая мембрана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Клеточная стенка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Цитоплазма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Вакуоли (крупные)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>
                          <a:latin typeface="Comic Sans MS" pitchFamily="66" charset="0"/>
                        </a:rPr>
                        <a:t>Пластиды (</a:t>
                      </a:r>
                      <a:r>
                        <a:rPr lang="ru-RU" sz="2400" baseline="0" dirty="0" err="1" smtClean="0">
                          <a:latin typeface="Comic Sans MS" pitchFamily="66" charset="0"/>
                        </a:rPr>
                        <a:t>хлорпласты</a:t>
                      </a:r>
                      <a:r>
                        <a:rPr lang="ru-RU" sz="2400" baseline="0" dirty="0" smtClean="0">
                          <a:latin typeface="Comic Sans MS" pitchFamily="66" charset="0"/>
                        </a:rPr>
                        <a:t>)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501122" cy="6643710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7200" b="1" dirty="0">
                <a:latin typeface="Comic Sans MS" pitchFamily="66" charset="0"/>
              </a:rPr>
              <a:t>Функции органоидов:</a:t>
            </a: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Клеточная мембрана: </a:t>
            </a:r>
            <a:r>
              <a:rPr lang="ru-RU" sz="7200" dirty="0">
                <a:latin typeface="Comic Sans MS" pitchFamily="66" charset="0"/>
              </a:rPr>
              <a:t>защитная, транспортная</a:t>
            </a:r>
            <a:r>
              <a:rPr lang="ru-RU" sz="7200" dirty="0" smtClean="0">
                <a:latin typeface="Comic Sans MS" pitchFamily="66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Ядро: </a:t>
            </a:r>
            <a:r>
              <a:rPr lang="ru-RU" sz="7200" dirty="0">
                <a:latin typeface="Comic Sans MS" pitchFamily="66" charset="0"/>
              </a:rPr>
              <a:t>хранение и передача наследственной информации, </a:t>
            </a:r>
            <a:endParaRPr lang="ru-RU" sz="7200" dirty="0" smtClean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dirty="0">
                <a:latin typeface="Comic Sans MS" pitchFamily="66" charset="0"/>
              </a:rPr>
              <a:t> </a:t>
            </a:r>
            <a:r>
              <a:rPr lang="ru-RU" sz="7200" dirty="0" smtClean="0">
                <a:latin typeface="Comic Sans MS" pitchFamily="66" charset="0"/>
              </a:rPr>
              <a:t>          регулирует </a:t>
            </a:r>
            <a:r>
              <a:rPr lang="ru-RU" sz="7200" dirty="0">
                <a:latin typeface="Comic Sans MS" pitchFamily="66" charset="0"/>
              </a:rPr>
              <a:t>образование белков</a:t>
            </a:r>
            <a:r>
              <a:rPr lang="ru-RU" sz="7200" b="1" dirty="0" smtClean="0">
                <a:latin typeface="Comic Sans MS" pitchFamily="66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Эндоплазматическая сеть: </a:t>
            </a:r>
            <a:r>
              <a:rPr lang="ru-RU" sz="7200" dirty="0">
                <a:latin typeface="Comic Sans MS" pitchFamily="66" charset="0"/>
              </a:rPr>
              <a:t>участвует в транспорте </a:t>
            </a:r>
            <a:r>
              <a:rPr lang="ru-RU" sz="7200" dirty="0" smtClean="0">
                <a:latin typeface="Comic Sans MS" pitchFamily="66" charset="0"/>
              </a:rPr>
              <a:t>       веществ</a:t>
            </a:r>
            <a:r>
              <a:rPr lang="ru-RU" sz="7200" dirty="0">
                <a:latin typeface="Comic Sans MS" pitchFamily="66" charset="0"/>
              </a:rPr>
              <a:t>, образование белков, углеводов и жиров</a:t>
            </a:r>
            <a:r>
              <a:rPr lang="ru-RU" sz="7200" dirty="0" smtClean="0">
                <a:latin typeface="Comic Sans MS" pitchFamily="66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Лизосомы: </a:t>
            </a:r>
            <a:r>
              <a:rPr lang="ru-RU" sz="7200" dirty="0">
                <a:latin typeface="Comic Sans MS" pitchFamily="66" charset="0"/>
              </a:rPr>
              <a:t>участвуют во внутриклеточном пищеварении</a:t>
            </a:r>
            <a:r>
              <a:rPr lang="ru-RU" sz="7200" dirty="0" smtClean="0">
                <a:latin typeface="Comic Sans MS" pitchFamily="66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Митохондрии: </a:t>
            </a:r>
            <a:r>
              <a:rPr lang="ru-RU" sz="7200" dirty="0">
                <a:latin typeface="Comic Sans MS" pitchFamily="66" charset="0"/>
              </a:rPr>
              <a:t>окисление органических веществ</a:t>
            </a:r>
            <a:r>
              <a:rPr lang="ru-RU" sz="7200" dirty="0" smtClean="0">
                <a:latin typeface="Comic Sans MS" pitchFamily="66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Рибосомы: </a:t>
            </a:r>
            <a:r>
              <a:rPr lang="ru-RU" sz="7200" dirty="0">
                <a:latin typeface="Comic Sans MS" pitchFamily="66" charset="0"/>
              </a:rPr>
              <a:t>синтез белков. </a:t>
            </a:r>
            <a:endParaRPr lang="ru-RU" sz="7200" dirty="0" smtClean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endParaRPr lang="ru-RU" sz="7200" dirty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Комплекс </a:t>
            </a:r>
            <a:r>
              <a:rPr lang="ru-RU" sz="7200" b="1" dirty="0" err="1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Гольджи</a:t>
            </a:r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: </a:t>
            </a:r>
            <a:r>
              <a:rPr lang="ru-RU" sz="7200" dirty="0">
                <a:latin typeface="Comic Sans MS" pitchFamily="66" charset="0"/>
              </a:rPr>
              <a:t>принимает участие в накоплении и транспортировке веществ, синтез сложных </a:t>
            </a:r>
            <a:r>
              <a:rPr lang="ru-RU" sz="7200" dirty="0" smtClean="0">
                <a:latin typeface="Comic Sans MS" pitchFamily="66" charset="0"/>
              </a:rPr>
              <a:t>углеводов</a:t>
            </a:r>
          </a:p>
          <a:p>
            <a:pPr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Вакуоли: </a:t>
            </a:r>
            <a:r>
              <a:rPr lang="ru-RU" sz="7200" dirty="0" err="1" smtClean="0">
                <a:latin typeface="Comic Sans MS" pitchFamily="66" charset="0"/>
              </a:rPr>
              <a:t>накаплювают</a:t>
            </a:r>
            <a:r>
              <a:rPr lang="ru-RU" sz="7200" dirty="0" smtClean="0">
                <a:latin typeface="Comic Sans MS" pitchFamily="66" charset="0"/>
              </a:rPr>
              <a:t> в себе клеточный сок</a:t>
            </a:r>
          </a:p>
          <a:p>
            <a:pPr>
              <a:lnSpc>
                <a:spcPct val="120000"/>
              </a:lnSpc>
              <a:buNone/>
            </a:pPr>
            <a:endParaRPr lang="ru-RU" sz="7200" dirty="0" smtClean="0">
              <a:latin typeface="Comic Sans MS" pitchFamily="66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Пластиды: </a:t>
            </a:r>
            <a:r>
              <a:rPr lang="ru-RU" sz="7200" dirty="0" smtClean="0">
                <a:latin typeface="Comic Sans MS" pitchFamily="66" charset="0"/>
              </a:rPr>
              <a:t>синтез веществ. В них содержатся пигменты (зеленые, красные…)</a:t>
            </a:r>
            <a:endParaRPr lang="ru-RU" sz="7200" dirty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93"/>
            <a:ext cx="6850391" cy="685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242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200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Comic Sans MS</vt:lpstr>
      <vt:lpstr>Times New Roman</vt:lpstr>
      <vt:lpstr>Тема Office</vt:lpstr>
      <vt:lpstr>« Клетка – основа строения, жизнедеятельности и развития организмов. Строение, химический состав, жизненные свойства» </vt:lpstr>
      <vt:lpstr>Презентация PowerPoint</vt:lpstr>
      <vt:lpstr>Презентация PowerPoint</vt:lpstr>
      <vt:lpstr>Презентация PowerPoint</vt:lpstr>
      <vt:lpstr>Строение клетки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Клетка – основа строения, жизнедеятельности и развития организмов. Строение, химический состав, жизненные свойства» </dc:title>
  <dc:creator>Viktor</dc:creator>
  <cp:lastModifiedBy>Валерия И. Мещерякова</cp:lastModifiedBy>
  <cp:revision>11</cp:revision>
  <dcterms:created xsi:type="dcterms:W3CDTF">2020-11-16T13:17:16Z</dcterms:created>
  <dcterms:modified xsi:type="dcterms:W3CDTF">2020-11-17T10:12:13Z</dcterms:modified>
</cp:coreProperties>
</file>