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5" r:id="rId2"/>
    <p:sldId id="310" r:id="rId3"/>
    <p:sldId id="312" r:id="rId4"/>
    <p:sldId id="313" r:id="rId5"/>
    <p:sldId id="311" r:id="rId6"/>
    <p:sldId id="314" r:id="rId7"/>
    <p:sldId id="315" r:id="rId8"/>
    <p:sldId id="316" r:id="rId9"/>
    <p:sldId id="317" r:id="rId10"/>
    <p:sldId id="318" r:id="rId11"/>
    <p:sldId id="30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3" autoAdjust="0"/>
  </p:normalViewPr>
  <p:slideViewPr>
    <p:cSldViewPr>
      <p:cViewPr varScale="1">
        <p:scale>
          <a:sx n="57" d="100"/>
          <a:sy n="57" d="100"/>
        </p:scale>
        <p:origin x="-78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164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7452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52074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2868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289954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71796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8216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4186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824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3426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7328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6811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1198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2133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0049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050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7658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0" y="4857760"/>
            <a:ext cx="7488831" cy="1669752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Карманович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Н.П.,</a:t>
            </a:r>
            <a:b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по УВР</a:t>
            </a:r>
            <a:b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 20 г. Серов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0" y="571480"/>
            <a:ext cx="7562801" cy="38807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/>
              <a:t>Педагогический совет</a:t>
            </a:r>
            <a:endParaRPr lang="ru-RU" sz="3200" dirty="0" smtClean="0"/>
          </a:p>
          <a:p>
            <a:pPr algn="ctr">
              <a:buNone/>
            </a:pPr>
            <a:r>
              <a:rPr lang="ru-RU" sz="3200" b="1" dirty="0" smtClean="0"/>
              <a:t>«Что такое педагогическая навигация и профессиональный рост. Как стать профессионалом и помочь другим учителям»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723613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609600"/>
            <a:ext cx="7776863" cy="1320800"/>
          </a:xfrm>
        </p:spPr>
        <p:txBody>
          <a:bodyPr>
            <a:normAutofit/>
          </a:bodyPr>
          <a:lstStyle/>
          <a:p>
            <a:pPr algn="ctr"/>
            <a:r>
              <a:rPr lang="ru-RU" sz="30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педагогического совета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428736"/>
            <a:ext cx="7634809" cy="42688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>1. С целью повышения профессионального мастерства всем педагогам вести целенаправленную и систематическую работу по самообразованию (постоянно, педагоги).</a:t>
            </a:r>
          </a:p>
          <a:p>
            <a:pPr>
              <a:buNone/>
            </a:pPr>
            <a:r>
              <a:rPr lang="ru-RU" sz="1600" dirty="0" smtClean="0"/>
              <a:t>2. Регулярно анализировать результативность работы педагогов по самообразованию на заседаниях методических объединений (постоянно, заместитель директора по УВР, руководители МО);</a:t>
            </a:r>
          </a:p>
          <a:p>
            <a:pPr>
              <a:buNone/>
            </a:pPr>
            <a:r>
              <a:rPr lang="ru-RU" sz="1600" dirty="0" smtClean="0"/>
              <a:t>3. С целью формирования у педагогов исследовательской компетентности и активизации научно-исследовательской деятельности провести семинар-практикум по развитию исследовательских умений педагогов (март 2020г.- заместитель директора по УВР);</a:t>
            </a:r>
          </a:p>
          <a:p>
            <a:pPr>
              <a:buNone/>
            </a:pPr>
            <a:r>
              <a:rPr lang="ru-RU" sz="1600" dirty="0" smtClean="0"/>
              <a:t>4. Активизировать </a:t>
            </a:r>
            <a:r>
              <a:rPr lang="ru-RU" sz="1600" dirty="0" err="1" smtClean="0"/>
              <a:t>взаимопосещение</a:t>
            </a:r>
            <a:r>
              <a:rPr lang="ru-RU" sz="1600" dirty="0" smtClean="0"/>
              <a:t> педагогами уроков и внеклассных мероприятий у своих коллег (постоянно, педагоги).</a:t>
            </a:r>
          </a:p>
          <a:p>
            <a:pPr>
              <a:buNone/>
            </a:pPr>
            <a:r>
              <a:rPr lang="ru-RU" sz="1600" dirty="0" smtClean="0"/>
              <a:t>5. С целью повышения уровня мотивации к саморазвитию чаще практиковать нетрадиционные формы организации методической работы, такие как фестивали, праздники успехов педагогов (ежегодно, заместитель директора по УВР).</a:t>
            </a:r>
          </a:p>
          <a:p>
            <a:pPr>
              <a:buNone/>
            </a:pPr>
            <a:r>
              <a:rPr lang="ru-RU" sz="1600" dirty="0" smtClean="0"/>
              <a:t>6. Курс на навыки 4К – новый вектор управления содержанием общего образования.</a:t>
            </a: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2702774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4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br>
              <a:rPr lang="ru-RU" sz="4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4978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058745" cy="13208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педагогического совета: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1556792"/>
            <a:ext cx="7850833" cy="504056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мотивировать к повышению уровня профессиональной компетентности и развитию педагогического мастерства учителей. 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848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058745" cy="13208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совета: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1556792"/>
            <a:ext cx="7850833" cy="504056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3600" dirty="0" smtClean="0"/>
              <a:t>повышение профессионального мастерства учителей;</a:t>
            </a:r>
          </a:p>
          <a:p>
            <a:r>
              <a:rPr lang="ru-RU" sz="3600" dirty="0" smtClean="0"/>
              <a:t>способствовать </a:t>
            </a:r>
            <a:r>
              <a:rPr lang="ru-RU" sz="3600" dirty="0" smtClean="0"/>
              <a:t>осознанию учителями необходимости развития качеств, обеспечивающих эффективное управление образовательной деятельностью;</a:t>
            </a:r>
          </a:p>
          <a:p>
            <a:r>
              <a:rPr lang="ru-RU" sz="3600" dirty="0" smtClean="0"/>
              <a:t>сформировать </a:t>
            </a:r>
            <a:r>
              <a:rPr lang="ru-RU" sz="3600" dirty="0" smtClean="0"/>
              <a:t>у учителей представление о способах и приемах профессионально-личностного развития, обеспечить овладение некоторыми из них; </a:t>
            </a:r>
          </a:p>
          <a:p>
            <a:r>
              <a:rPr lang="ru-RU" sz="3600" dirty="0" smtClean="0"/>
              <a:t>определение </a:t>
            </a:r>
            <a:r>
              <a:rPr lang="ru-RU" sz="3600" dirty="0" smtClean="0"/>
              <a:t>эффективных форм педагогической деятельности по формированию универсальных учебных действий обучающихся в соответствии с федеральным государственным образовательным стандартом общего образования.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848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058745" cy="13208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</a:t>
            </a:r>
            <a:b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педагогического совета: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817440"/>
            <a:ext cx="7850833" cy="504056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анкетирование, </a:t>
            </a:r>
            <a:endParaRPr lang="ru-RU" sz="2000" dirty="0" smtClean="0"/>
          </a:p>
          <a:p>
            <a:r>
              <a:rPr lang="ru-RU" sz="2000" dirty="0" smtClean="0"/>
              <a:t>работа </a:t>
            </a:r>
            <a:r>
              <a:rPr lang="ru-RU" sz="2000" dirty="0" smtClean="0"/>
              <a:t>в группах, </a:t>
            </a:r>
            <a:endParaRPr lang="ru-RU" sz="2000" dirty="0" smtClean="0"/>
          </a:p>
          <a:p>
            <a:r>
              <a:rPr lang="ru-RU" sz="2000" dirty="0" smtClean="0"/>
              <a:t>коллективная </a:t>
            </a:r>
            <a:r>
              <a:rPr lang="ru-RU" sz="2000" dirty="0" smtClean="0"/>
              <a:t>практическая работа, </a:t>
            </a:r>
            <a:endParaRPr lang="ru-RU" sz="2000" dirty="0" smtClean="0"/>
          </a:p>
          <a:p>
            <a:r>
              <a:rPr lang="ru-RU" sz="2000" dirty="0" smtClean="0"/>
              <a:t>обсуждение </a:t>
            </a:r>
            <a:r>
              <a:rPr lang="ru-RU" sz="2000" dirty="0" smtClean="0"/>
              <a:t>плана мероприятий («дорожной карты)», направленных на повышение профессионального роста, проектирование профессиональной педагогической деятельности учителей в соответствии с действующими нормативными правовыми актами и новейшими тенденциями в системе образования, </a:t>
            </a:r>
            <a:endParaRPr lang="ru-RU" sz="2000" dirty="0" smtClean="0"/>
          </a:p>
          <a:p>
            <a:r>
              <a:rPr lang="ru-RU" sz="2000" dirty="0" smtClean="0"/>
              <a:t>разработка </a:t>
            </a:r>
            <a:r>
              <a:rPr lang="ru-RU" sz="2000" dirty="0" smtClean="0"/>
              <a:t>стратегии развития образовательной организации на год.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848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609600"/>
            <a:ext cx="7776863" cy="13208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разминка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634809" cy="3880773"/>
          </a:xfrm>
        </p:spPr>
        <p:txBody>
          <a:bodyPr>
            <a:normAutofit fontScale="47500" lnSpcReduction="20000"/>
          </a:bodyPr>
          <a:lstStyle/>
          <a:p>
            <a:pPr fontAlgn="base"/>
            <a:r>
              <a:rPr lang="ru-RU" sz="4400" dirty="0" smtClean="0"/>
              <a:t>1. Он строил отношения с детьми на основе гуманной педагогики. Его главным педагогическим принципом было воспитание без наказания </a:t>
            </a:r>
          </a:p>
          <a:p>
            <a:pPr fontAlgn="base"/>
            <a:r>
              <a:rPr lang="ru-RU" sz="4400" dirty="0" smtClean="0"/>
              <a:t>2</a:t>
            </a:r>
            <a:r>
              <a:rPr lang="ru-RU" sz="4400" i="1" dirty="0" smtClean="0"/>
              <a:t>.</a:t>
            </a:r>
            <a:r>
              <a:rPr lang="ru-RU" sz="4400" b="1" i="1" dirty="0" smtClean="0"/>
              <a:t> </a:t>
            </a:r>
            <a:r>
              <a:rPr lang="ru-RU" sz="4400" dirty="0" smtClean="0"/>
              <a:t>Кто является автором гуманной педагогики, высказывается о </a:t>
            </a:r>
            <a:r>
              <a:rPr lang="ru-RU" sz="4400" dirty="0" err="1" smtClean="0"/>
              <a:t>безоценочном</a:t>
            </a:r>
            <a:r>
              <a:rPr lang="ru-RU" sz="4400" dirty="0" smtClean="0"/>
              <a:t> обучении </a:t>
            </a:r>
          </a:p>
          <a:p>
            <a:pPr fontAlgn="base"/>
            <a:r>
              <a:rPr lang="ru-RU" sz="4400" dirty="0" smtClean="0"/>
              <a:t>3.</a:t>
            </a:r>
            <a:r>
              <a:rPr lang="ru-RU" sz="4400" b="1" i="1" dirty="0" smtClean="0"/>
              <a:t> </a:t>
            </a:r>
            <a:r>
              <a:rPr lang="ru-RU" sz="4400" dirty="0" smtClean="0"/>
              <a:t>Педагог - новатор поставил себе целью обучать детей чтению, письму, грамотности и счету без зубрешки и навязывания - только игра</a:t>
            </a:r>
            <a:r>
              <a:rPr lang="ru-RU" sz="4400" b="1" i="1" dirty="0" smtClean="0"/>
              <a:t> </a:t>
            </a:r>
            <a:endParaRPr lang="ru-RU" sz="4400" dirty="0" smtClean="0"/>
          </a:p>
          <a:p>
            <a:pPr fontAlgn="base"/>
            <a:r>
              <a:rPr lang="ru-RU" sz="4400" dirty="0" smtClean="0"/>
              <a:t>4.</a:t>
            </a:r>
            <a:r>
              <a:rPr lang="ru-RU" sz="4400" b="1" i="1" dirty="0" smtClean="0"/>
              <a:t> </a:t>
            </a:r>
            <a:r>
              <a:rPr lang="ru-RU" sz="4400" dirty="0" smtClean="0"/>
              <a:t>Разработал новую теорию аномального развития ребенка, на которой сейчас базируется дефектология и построена практически вся коррекционная педагогика. Является автором учебника по возрастной психологии для педагогических вузов</a:t>
            </a:r>
            <a:r>
              <a:rPr lang="ru-RU" sz="4400" b="1" i="1" dirty="0" smtClean="0"/>
              <a:t>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702774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609600"/>
            <a:ext cx="7776863" cy="13208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634809" cy="42688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Запишите и назовите свою тему самообразования. </a:t>
            </a:r>
          </a:p>
          <a:p>
            <a:pPr marL="0" indent="0">
              <a:buNone/>
            </a:pPr>
            <a:r>
              <a:rPr lang="ru-RU" sz="2000" dirty="0" smtClean="0"/>
              <a:t>Выбрав тему для самообразования, необходимо сформулировать цель и задачи.</a:t>
            </a:r>
          </a:p>
          <a:p>
            <a:pPr marL="0" indent="0">
              <a:buNone/>
            </a:pPr>
            <a:r>
              <a:rPr lang="ru-RU" sz="2000" dirty="0" smtClean="0"/>
              <a:t>алгоритм Самообразования: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Интерес – Тема – Цель – Задачи – План – Результат.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Если </a:t>
            </a:r>
            <a:r>
              <a:rPr lang="ru-RU" sz="2000" dirty="0" smtClean="0"/>
              <a:t>задаете вопрос «что хотите?» – ставите </a:t>
            </a:r>
            <a:r>
              <a:rPr lang="ru-RU" sz="2000" dirty="0" smtClean="0"/>
              <a:t>цель.</a:t>
            </a:r>
          </a:p>
          <a:p>
            <a:pPr marL="0" indent="0">
              <a:buNone/>
            </a:pPr>
            <a:r>
              <a:rPr lang="ru-RU" sz="2000" dirty="0" smtClean="0"/>
              <a:t>Если </a:t>
            </a:r>
            <a:r>
              <a:rPr lang="ru-RU" sz="2000" dirty="0" smtClean="0"/>
              <a:t>описываете проблему, что хотите в связи с ней, задаете вопрос «</a:t>
            </a:r>
            <a:r>
              <a:rPr lang="ru-RU" sz="2000" dirty="0" smtClean="0"/>
              <a:t>что сделать</a:t>
            </a:r>
            <a:r>
              <a:rPr lang="ru-RU" sz="2000" dirty="0" smtClean="0"/>
              <a:t>?» – формулируете </a:t>
            </a:r>
            <a:r>
              <a:rPr lang="ru-RU" sz="2000" dirty="0" smtClean="0"/>
              <a:t>задачу.</a:t>
            </a:r>
          </a:p>
          <a:p>
            <a:pPr marL="0" indent="0">
              <a:buNone/>
            </a:pPr>
            <a:r>
              <a:rPr lang="ru-RU" sz="2000" dirty="0" smtClean="0"/>
              <a:t>Если </a:t>
            </a:r>
            <a:r>
              <a:rPr lang="ru-RU" sz="2000" dirty="0" smtClean="0"/>
              <a:t>озадачены вопросом «как сделать?» - это пытаетесь составить план.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702774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609600"/>
            <a:ext cx="7776863" cy="13208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634809" cy="42688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Выберите из списка глаголы, которые можно отнести к самообразованию: </a:t>
            </a: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 marL="0" lvl="0" indent="0">
              <a:buNone/>
            </a:pPr>
            <a:r>
              <a:rPr lang="ru-RU" sz="2400" dirty="0" smtClean="0"/>
              <a:t>1. Летать </a:t>
            </a:r>
            <a:r>
              <a:rPr lang="ru-RU" sz="2400" dirty="0" smtClean="0"/>
              <a:t>2. Посещать 3. Улыбаться 4. Смеяться  </a:t>
            </a:r>
            <a:r>
              <a:rPr lang="ru-RU" sz="2400" dirty="0" smtClean="0"/>
              <a:t>  5. Изучать </a:t>
            </a:r>
            <a:r>
              <a:rPr lang="ru-RU" sz="2400" dirty="0" smtClean="0"/>
              <a:t>6. Находить 7. Творить 8. Болеть </a:t>
            </a:r>
            <a:r>
              <a:rPr lang="ru-RU" sz="2400" dirty="0" smtClean="0"/>
              <a:t>         9</a:t>
            </a:r>
            <a:r>
              <a:rPr lang="ru-RU" sz="2400" dirty="0" smtClean="0"/>
              <a:t>. Узнавать 10. Апробировать 11. Писать 12. Ходить 13.  Проводить 14. Читать  15. Зарабатывать </a:t>
            </a:r>
            <a:r>
              <a:rPr lang="ru-RU" sz="2400" dirty="0" smtClean="0"/>
              <a:t>       16</a:t>
            </a:r>
            <a:r>
              <a:rPr lang="ru-RU" sz="2400" dirty="0" smtClean="0"/>
              <a:t>. Увлекаться  17. Наблюдать 18. Изучать </a:t>
            </a:r>
            <a:r>
              <a:rPr lang="ru-RU" sz="2400" dirty="0" smtClean="0"/>
              <a:t>          19</a:t>
            </a:r>
            <a:r>
              <a:rPr lang="ru-RU" sz="2400" dirty="0" smtClean="0"/>
              <a:t>.  Поливать  20.  Наслаждаться  21. Работать </a:t>
            </a:r>
            <a:r>
              <a:rPr lang="ru-RU" sz="2400" dirty="0" smtClean="0"/>
              <a:t>    22</a:t>
            </a:r>
            <a:r>
              <a:rPr lang="ru-RU" sz="2400" dirty="0" smtClean="0"/>
              <a:t>. Повышать 23. Совершенствовать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702774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609600"/>
            <a:ext cx="7776863" cy="13208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634809" cy="42688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Назовите предметную область глаголов: посещать, апробировать, проводить, изучать и внедрять, совершенствовать. </a:t>
            </a: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3571876"/>
          <a:ext cx="6096000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Глагол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Предметная</a:t>
                      </a:r>
                      <a:r>
                        <a:rPr lang="ru-RU" baseline="0" dirty="0" smtClean="0"/>
                        <a:t> область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Посещать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Уроки коллег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Апробировать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Новые методики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Проводить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Открытые уроки, занятия,                      мастер-классы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Проводить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Самоанализ результатов профессиональной педагогической деятельности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Изучать и внедрять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Инновационные образовательные технологии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Совершенствовать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Профессиональный уровень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02774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609600"/>
            <a:ext cx="7776863" cy="1320800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endParaRPr lang="ru-RU" sz="3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634809" cy="42688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Перечислите виды деятельности, составляющие процесс самообразования, которые напрямую или косвенно способствующие профессиональному росту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Перечислите факторы, препятствующие саморазвитию и факторы, стимулирующие саморазвитие педагога. (Работа в рабочих тетрадях, озвучивание).</a:t>
            </a:r>
          </a:p>
          <a:p>
            <a:pPr marL="0" indent="0">
              <a:buNone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270277427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1225</TotalTime>
  <Words>628</Words>
  <Application>Microsoft Office PowerPoint</Application>
  <PresentationFormat>Экран (4:3)</PresentationFormat>
  <Paragraphs>61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Карманович Н.П., заместитель директора по УВР МАОУ СОШ № 20 г. Серов</vt:lpstr>
      <vt:lpstr>Цель педагогического совета: </vt:lpstr>
      <vt:lpstr>Задачи педагогического совета: </vt:lpstr>
      <vt:lpstr>Виды деятельности  педагогического совета: </vt:lpstr>
      <vt:lpstr>Интеллектуальная разминка</vt:lpstr>
      <vt:lpstr>Задание</vt:lpstr>
      <vt:lpstr>Задание</vt:lpstr>
      <vt:lpstr>Задание</vt:lpstr>
      <vt:lpstr>Задания</vt:lpstr>
      <vt:lpstr>Решение педагогического совета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</dc:creator>
  <cp:lastModifiedBy>инф-аналитич отдел</cp:lastModifiedBy>
  <cp:revision>83</cp:revision>
  <dcterms:created xsi:type="dcterms:W3CDTF">2018-08-13T18:30:51Z</dcterms:created>
  <dcterms:modified xsi:type="dcterms:W3CDTF">2020-12-30T08:22:30Z</dcterms:modified>
</cp:coreProperties>
</file>