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7" r:id="rId2"/>
    <p:sldId id="261" r:id="rId3"/>
    <p:sldId id="278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27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25" autoAdjust="0"/>
    <p:restoredTop sz="94004" autoAdjust="0"/>
  </p:normalViewPr>
  <p:slideViewPr>
    <p:cSldViewPr>
      <p:cViewPr varScale="1">
        <p:scale>
          <a:sx n="65" d="100"/>
          <a:sy n="65" d="100"/>
        </p:scale>
        <p:origin x="-3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3B2B49E-E4EA-45A2-A7B3-255ACFF00A07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11C2A08-58B2-4475-97F9-698790C5F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DE5DD-FA87-40B4-ACDC-D8395E3EE11A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FC328-5F64-43E1-85D4-0DC68C62F3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E51B1-C843-4022-B367-5984F0A46D52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B4F33-3EEB-46C5-B1E6-B339895F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F2007-1BA6-4C7E-8EDB-F57ED2803E2F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D0192-A5ED-4F91-B953-B6E5D97E2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8D55D-D5C0-4D0F-9C98-A5DBCFB9F2E5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3A0A9-2647-442A-BE77-C7802CE4E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51A5D-45C0-4938-B9AB-1CA490F66F0A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68BEF-0F6F-417B-BD3B-CA41BADA0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4848D-5A96-4F4A-BAFB-207AAAD59EFF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3969B-AC90-4E35-AD7C-37056A147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CAC00-2414-4F2F-BBEE-844480CE1944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F8E4D-9206-4ACA-A102-6E16F345D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42F2-4239-4443-9E66-5F47AF525549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A86C3-D000-4F95-8E1D-940479D97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8FBDC-9E76-4E1E-B6D6-07FDEE863741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0F565-B443-4183-A997-ED213145F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16DB2-CC96-413B-8DDD-6EE40434B86C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754F6-02AA-4A3E-B7CE-844E9230E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30A64-7E0C-492B-9476-B842E73EE983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733F1-F28F-457D-B193-59BB9F86E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EC8451-B06A-4883-9E95-8DF4DAD07587}" type="datetimeFigureOut">
              <a:rPr lang="ru-RU"/>
              <a:pPr>
                <a:defRPr/>
              </a:pPr>
              <a:t>30.12.2020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664D41-4498-4495-8889-F60D24C80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1 Título"/>
          <p:cNvSpPr>
            <a:spLocks noGrp="1"/>
          </p:cNvSpPr>
          <p:nvPr>
            <p:ph type="ctrTitle" idx="4294967295"/>
          </p:nvPr>
        </p:nvSpPr>
        <p:spPr>
          <a:xfrm>
            <a:off x="428596" y="642918"/>
            <a:ext cx="8215370" cy="3671888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6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Активные методы обучения на уроках английского языка </a:t>
            </a:r>
            <a:endParaRPr lang="ru-RU" sz="66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38" name="2 Subtítulo"/>
          <p:cNvSpPr>
            <a:spLocks noGrp="1"/>
          </p:cNvSpPr>
          <p:nvPr>
            <p:ph type="subTitle" idx="4294967295"/>
          </p:nvPr>
        </p:nvSpPr>
        <p:spPr>
          <a:xfrm>
            <a:off x="3500430" y="4714884"/>
            <a:ext cx="5643570" cy="2143116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2400" b="1" dirty="0" smtClean="0">
                <a:solidFill>
                  <a:srgbClr val="0078B4"/>
                </a:solidFill>
              </a:rPr>
              <a:t>                                             </a:t>
            </a:r>
          </a:p>
        </p:txBody>
      </p:sp>
      <p:sp>
        <p:nvSpPr>
          <p:cNvPr id="5" name="1 Título"/>
          <p:cNvSpPr txBox="1">
            <a:spLocks/>
          </p:cNvSpPr>
          <p:nvPr/>
        </p:nvSpPr>
        <p:spPr bwMode="auto">
          <a:xfrm>
            <a:off x="3714744" y="4500570"/>
            <a:ext cx="4848260" cy="1633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Журавлева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О.А.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baseline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учитель английского языка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МАОУ СОШ № 20 г. Серов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750" y="428625"/>
            <a:ext cx="7704138" cy="1631950"/>
          </a:xfrm>
        </p:spPr>
        <p:txBody>
          <a:bodyPr/>
          <a:lstStyle/>
          <a:p>
            <a:r>
              <a:rPr lang="ru-RU" altLang="ru-RU" sz="4000" b="1" smtClean="0"/>
              <a:t>Рефлексия</a:t>
            </a:r>
            <a:br>
              <a:rPr lang="ru-RU" altLang="ru-RU" sz="4000" b="1" smtClean="0"/>
            </a:br>
            <a:r>
              <a:rPr lang="ru-RU" altLang="ru-RU" sz="4000" b="1" smtClean="0"/>
              <a:t>«Незаконченное предложение»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4294967295"/>
          </p:nvPr>
        </p:nvSpPr>
        <p:spPr>
          <a:xfrm>
            <a:off x="0" y="1989138"/>
            <a:ext cx="7596188" cy="4297362"/>
          </a:xfrm>
        </p:spPr>
        <p:txBody>
          <a:bodyPr>
            <a:normAutofit fontScale="55000" lnSpcReduction="20000"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1.  </a:t>
            </a:r>
            <a:r>
              <a:rPr lang="ru-RU" b="1" i="1" dirty="0" smtClean="0">
                <a:latin typeface="Arial Black" pitchFamily="34" charset="0"/>
              </a:rPr>
              <a:t>сегодня   я     узнал…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2.  </a:t>
            </a:r>
            <a:r>
              <a:rPr lang="ru-RU" b="1" i="1" dirty="0" smtClean="0">
                <a:latin typeface="Arial Black" pitchFamily="34" charset="0"/>
              </a:rPr>
              <a:t>было  интересно…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3.  </a:t>
            </a:r>
            <a:r>
              <a:rPr lang="ru-RU" b="1" i="1" dirty="0" smtClean="0">
                <a:latin typeface="Arial Black" pitchFamily="34" charset="0"/>
              </a:rPr>
              <a:t>было   трудно…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4.  </a:t>
            </a:r>
            <a:r>
              <a:rPr lang="ru-RU" b="1" i="1" dirty="0" smtClean="0">
                <a:latin typeface="Arial Black" pitchFamily="34" charset="0"/>
              </a:rPr>
              <a:t>я   выполнял   задания…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5.  </a:t>
            </a:r>
            <a:r>
              <a:rPr lang="ru-RU" b="1" i="1" dirty="0" smtClean="0">
                <a:latin typeface="Arial Black" pitchFamily="34" charset="0"/>
              </a:rPr>
              <a:t>я понял,   что…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6.  </a:t>
            </a:r>
            <a:r>
              <a:rPr lang="ru-RU" b="1" i="1" dirty="0" smtClean="0">
                <a:latin typeface="Arial Black" pitchFamily="34" charset="0"/>
              </a:rPr>
              <a:t>теперь я   могу…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7.  </a:t>
            </a:r>
            <a:r>
              <a:rPr lang="ru-RU" b="1" i="1" dirty="0" smtClean="0">
                <a:latin typeface="Arial Black" pitchFamily="34" charset="0"/>
              </a:rPr>
              <a:t>я   почувствовал,  что…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8.  </a:t>
            </a:r>
            <a:r>
              <a:rPr lang="ru-RU" b="1" i="1" dirty="0" smtClean="0">
                <a:latin typeface="Arial Black" pitchFamily="34" charset="0"/>
              </a:rPr>
              <a:t>я   приобрел…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9.  </a:t>
            </a:r>
            <a:r>
              <a:rPr lang="ru-RU" b="1" i="1" dirty="0" smtClean="0">
                <a:latin typeface="Arial Black" pitchFamily="34" charset="0"/>
              </a:rPr>
              <a:t>я   научился…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10.  </a:t>
            </a:r>
            <a:r>
              <a:rPr lang="ru-RU" b="1" i="1" dirty="0" smtClean="0">
                <a:latin typeface="Arial Black" pitchFamily="34" charset="0"/>
              </a:rPr>
              <a:t>у   меня   получилось 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11.  </a:t>
            </a:r>
            <a:r>
              <a:rPr lang="ru-RU" b="1" i="1" dirty="0" smtClean="0">
                <a:latin typeface="Arial Black" pitchFamily="34" charset="0"/>
              </a:rPr>
              <a:t>я   смог…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12.  </a:t>
            </a:r>
            <a:r>
              <a:rPr lang="ru-RU" b="1" i="1" dirty="0" smtClean="0">
                <a:latin typeface="Arial Black" pitchFamily="34" charset="0"/>
              </a:rPr>
              <a:t>я   попробую…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13.  </a:t>
            </a:r>
            <a:r>
              <a:rPr lang="ru-RU" b="1" i="1" dirty="0" smtClean="0">
                <a:latin typeface="Arial Black" pitchFamily="34" charset="0"/>
              </a:rPr>
              <a:t>меня   удивило…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14.   </a:t>
            </a:r>
            <a:r>
              <a:rPr lang="ru-RU" b="1" i="1" dirty="0" smtClean="0">
                <a:latin typeface="Arial Black" pitchFamily="34" charset="0"/>
              </a:rPr>
              <a:t>урок  дал   мне   для   жизни…</a:t>
            </a:r>
            <a:endParaRPr lang="ru-RU" b="1" dirty="0" smtClean="0">
              <a:latin typeface="Arial Black" pitchFamily="34" charset="0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Arial Black" pitchFamily="34" charset="0"/>
              </a:rPr>
              <a:t>15.  </a:t>
            </a:r>
            <a:r>
              <a:rPr lang="ru-RU" b="1" i="1" dirty="0" smtClean="0">
                <a:latin typeface="Arial Black" pitchFamily="34" charset="0"/>
              </a:rPr>
              <a:t>мне   </a:t>
            </a:r>
            <a:r>
              <a:rPr lang="ru-RU" sz="3300" b="1" i="1" dirty="0" smtClean="0">
                <a:latin typeface="Arial Black" pitchFamily="34" charset="0"/>
              </a:rPr>
              <a:t>захотелось…</a:t>
            </a:r>
            <a:endParaRPr lang="ru-RU" sz="3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0"/>
          <p:cNvSpPr>
            <a:spLocks noGrp="1"/>
          </p:cNvSpPr>
          <p:nvPr>
            <p:ph type="title"/>
          </p:nvPr>
        </p:nvSpPr>
        <p:spPr>
          <a:xfrm>
            <a:off x="1928813" y="285750"/>
            <a:ext cx="5486400" cy="566738"/>
          </a:xfrm>
        </p:spPr>
        <p:txBody>
          <a:bodyPr/>
          <a:lstStyle/>
          <a:p>
            <a:pPr algn="ctr" eaLnBrk="1" hangingPunct="1"/>
            <a:r>
              <a:rPr lang="ru-RU" sz="3200" smtClean="0"/>
              <a:t>Спасибо за внимание!</a:t>
            </a:r>
          </a:p>
        </p:txBody>
      </p:sp>
      <p:pic>
        <p:nvPicPr>
          <p:cNvPr id="31746" name="Picture 2" descr="C:\Documents and Settings\User\Мои документы\Мои рисунки\пейзажи\65524.gif"/>
          <p:cNvPicPr>
            <a:picLocks noGrp="1" noChangeAspect="1" noChangeArrowheads="1" noCrop="1"/>
          </p:cNvPicPr>
          <p:nvPr>
            <p:ph type="pic" idx="1"/>
          </p:nvPr>
        </p:nvPicPr>
        <p:blipFill>
          <a:blip r:embed="rId2"/>
          <a:srcRect l="5556" r="5556"/>
          <a:stretch>
            <a:fillRect/>
          </a:stretch>
        </p:blipFill>
        <p:spPr>
          <a:xfrm>
            <a:off x="1785938" y="928688"/>
            <a:ext cx="54864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9"/>
          <p:cNvSpPr>
            <a:spLocks noGrp="1"/>
          </p:cNvSpPr>
          <p:nvPr>
            <p:ph sz="half" idx="2"/>
          </p:nvPr>
        </p:nvSpPr>
        <p:spPr>
          <a:xfrm>
            <a:off x="642911" y="785813"/>
            <a:ext cx="8215340" cy="3214691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ru-RU" sz="3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Активные методы обучения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 – это методы, побуждающие учащихся к активной мыслительной и практической деятельности в процессе овладения учебным материалом. </a:t>
            </a:r>
            <a:endParaRPr lang="ru-RU" alt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1" descr="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214554"/>
            <a:ext cx="3538538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2 Marcador de contenido"/>
          <p:cNvSpPr>
            <a:spLocks noGrp="1"/>
          </p:cNvSpPr>
          <p:nvPr>
            <p:ph idx="4294967295"/>
          </p:nvPr>
        </p:nvSpPr>
        <p:spPr>
          <a:xfrm>
            <a:off x="0" y="836613"/>
            <a:ext cx="9144000" cy="368935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</a:t>
            </a:r>
            <a:r>
              <a:rPr lang="ru-RU" sz="2400" b="1" dirty="0" smtClean="0">
                <a:solidFill>
                  <a:srgbClr val="66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положительный настрой на работу,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ru-RU" sz="2400" b="1" dirty="0" smtClean="0">
                <a:solidFill>
                  <a:srgbClr val="66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установление контакта между учениками.</a:t>
            </a:r>
            <a:endParaRPr lang="ru-RU" sz="2400" b="1" dirty="0"/>
          </a:p>
        </p:txBody>
      </p:sp>
      <p:pic>
        <p:nvPicPr>
          <p:cNvPr id="4" name="Picture 4" descr="C:\Users\1\Desktop\0006-015-Obrazovatelnaja-sistema-SHkola-21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6925" y="2708275"/>
            <a:ext cx="36861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55875" y="404813"/>
            <a:ext cx="28082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«Здравствуйте!»</a:t>
            </a:r>
            <a:endParaRPr lang="ru-RU" alt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750" y="1196975"/>
            <a:ext cx="482441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-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Здравствуйте! -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defRPr/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скажешь человеку.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124075" y="2449513"/>
            <a:ext cx="4572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Здравствуй! - </a:t>
            </a:r>
          </a:p>
          <a:p>
            <a:r>
              <a:rPr lang="ru-RU" alt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улыбнется он в ответ.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708400" y="3716338"/>
            <a:ext cx="4572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И, наверно, не пойдет в аптеку,</a:t>
            </a:r>
          </a:p>
          <a:p>
            <a:r>
              <a:rPr lang="ru-RU" alt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здоровым будет много 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87"/>
          </a:xfrm>
        </p:spPr>
        <p:txBody>
          <a:bodyPr/>
          <a:lstStyle/>
          <a:p>
            <a:r>
              <a:rPr lang="ru-RU" altLang="ru-RU" b="1" u="sng" dirty="0" smtClean="0">
                <a:solidFill>
                  <a:srgbClr val="FF0000"/>
                </a:solidFill>
                <a:cs typeface="Times New Roman" pitchFamily="18" charset="0"/>
              </a:rPr>
              <a:t>Презентации </a:t>
            </a:r>
            <a:r>
              <a:rPr lang="ru-RU" altLang="ru-RU" b="1" u="sng" dirty="0" smtClean="0">
                <a:solidFill>
                  <a:srgbClr val="FF0000"/>
                </a:solidFill>
                <a:cs typeface="Times New Roman" pitchFamily="18" charset="0"/>
              </a:rPr>
              <a:t>учебного материала </a:t>
            </a:r>
            <a:br>
              <a:rPr lang="ru-RU" altLang="ru-RU" b="1" u="sng" dirty="0" smtClean="0">
                <a:solidFill>
                  <a:srgbClr val="FF0000"/>
                </a:solidFill>
                <a:cs typeface="Times New Roman" pitchFamily="18" charset="0"/>
              </a:rPr>
            </a:br>
            <a:endParaRPr lang="ru-RU" altLang="ru-RU" dirty="0" smtClean="0"/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571500" y="1571625"/>
            <a:ext cx="85725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b="1"/>
              <a:t>«Мозговой штурм»</a:t>
            </a:r>
          </a:p>
          <a:p>
            <a:pPr algn="ctr"/>
            <a:endParaRPr lang="ru-RU" altLang="ru-RU" sz="2800" b="1"/>
          </a:p>
          <a:p>
            <a:pPr algn="ctr"/>
            <a:r>
              <a:rPr lang="ru-RU" altLang="ru-RU" sz="2800" b="1"/>
              <a:t>«Инфо-угадайка»</a:t>
            </a:r>
          </a:p>
          <a:p>
            <a:endParaRPr lang="ru-RU" altLang="ru-RU" sz="2800" b="1"/>
          </a:p>
          <a:p>
            <a:r>
              <a:rPr lang="ru-RU" altLang="ru-RU" sz="2800" b="1">
                <a:solidFill>
                  <a:srgbClr val="FF0000"/>
                </a:solidFill>
              </a:rPr>
              <a:t>Цель: </a:t>
            </a:r>
            <a:r>
              <a:rPr lang="ru-RU" altLang="ru-RU" sz="2800" b="1">
                <a:solidFill>
                  <a:srgbClr val="0000FF"/>
                </a:solidFill>
              </a:rPr>
              <a:t>представление нового материала, структурирование материала, оживление внимания обучающихся.</a:t>
            </a:r>
            <a:endParaRPr lang="ru-RU" altLang="ru-RU" b="1">
              <a:solidFill>
                <a:srgbClr val="0000FF"/>
              </a:solidFill>
            </a:endParaRPr>
          </a:p>
        </p:txBody>
      </p:sp>
      <p:pic>
        <p:nvPicPr>
          <p:cNvPr id="18436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4500563"/>
            <a:ext cx="2249487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8" descr="Картинка 221 из 2610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571625"/>
            <a:ext cx="2376488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Метод «Композиция»</a:t>
            </a:r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/>
              <a:t>Работа в группах </a:t>
            </a:r>
            <a:endParaRPr lang="ru-RU" altLang="ru-RU" sz="1400" b="1" dirty="0" smtClean="0"/>
          </a:p>
          <a:p>
            <a:pPr marL="0" indent="0">
              <a:buFont typeface="Arial" charset="0"/>
              <a:buNone/>
              <a:defRPr/>
            </a:pPr>
            <a:endParaRPr lang="ru-RU" altLang="ru-RU" dirty="0" smtClean="0"/>
          </a:p>
          <a:p>
            <a:pPr>
              <a:defRPr/>
            </a:pPr>
            <a:endParaRPr lang="ru-RU" altLang="ru-RU" dirty="0" smtClean="0"/>
          </a:p>
        </p:txBody>
      </p:sp>
      <p:pic>
        <p:nvPicPr>
          <p:cNvPr id="19460" name="Picture 2" descr="C:\Users\1\Desktop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2643182"/>
            <a:ext cx="405923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00063" y="1357313"/>
            <a:ext cx="2000250" cy="92868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0063" y="2286000"/>
            <a:ext cx="2000250" cy="4214813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00313" y="1357313"/>
            <a:ext cx="2000250" cy="928687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00313" y="2286000"/>
            <a:ext cx="2000250" cy="4214813"/>
          </a:xfrm>
          <a:prstGeom prst="rect">
            <a:avLst/>
          </a:prstGeom>
          <a:solidFill>
            <a:srgbClr val="FFFFFF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 i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3" y="2133600"/>
            <a:ext cx="1928812" cy="4214813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3" y="1357313"/>
            <a:ext cx="1928812" cy="92868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429375" y="1357313"/>
            <a:ext cx="2286000" cy="928687"/>
          </a:xfrm>
          <a:prstGeom prst="rect">
            <a:avLst/>
          </a:prstGeom>
          <a:solidFill>
            <a:srgbClr val="FFFFCC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применения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500063" y="2286000"/>
            <a:ext cx="1928812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Система методов, которая обеспечивает активность и разнообразие мыслительной и практической деятельности учащихся.</a:t>
            </a:r>
            <a:endParaRPr lang="ru-RU" altLang="ru-RU">
              <a:solidFill>
                <a:srgbClr val="6600FF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29375" y="2286000"/>
            <a:ext cx="2286000" cy="4214813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2500313" y="2286000"/>
            <a:ext cx="200025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7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Организация класса, проверка домашнего задания, постановка целей и задач урока, объяснение нового, закрепление изученного, обобщение знаний, организация самостоятельной работы, подведение итогов урока, релаксация.</a:t>
            </a:r>
            <a:endParaRPr lang="ru-RU" altLang="ru-RU" sz="1700" b="1" i="1">
              <a:solidFill>
                <a:srgbClr val="0000FF"/>
              </a:solidFill>
            </a:endParaRP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4500563" y="2428875"/>
            <a:ext cx="19288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«Чудесный цветок», «Что у меня на сердце?», «Поздоровайся глазами», «Фруктовый сад», </a:t>
            </a:r>
          </a:p>
          <a:p>
            <a:r>
              <a:rPr lang="ru-RU" altLang="ru-RU" b="1" i="1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«Инфо – угадай-ка»,</a:t>
            </a:r>
          </a:p>
          <a:p>
            <a:r>
              <a:rPr lang="ru-RU" altLang="ru-RU" b="1" i="1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«Автобусная остановка»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6572250" y="2357438"/>
            <a:ext cx="2143125" cy="28622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Развитие мотивации, интереса к предмету, коммуникатив-</a:t>
            </a:r>
          </a:p>
          <a:p>
            <a:r>
              <a:rPr lang="ru-RU" altLang="ru-RU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ных, учебно-информационных и учебно-организационных умений.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518539" y="836712"/>
            <a:ext cx="6106928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Активные методы обучения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  <p:bldP spid="30" grpId="0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052513"/>
            <a:ext cx="8569325" cy="50736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altLang="ru-RU" sz="4800" b="1" dirty="0" smtClean="0">
                <a:solidFill>
                  <a:srgbClr val="321212"/>
                </a:solidFill>
              </a:rPr>
              <a:t>МЕТОД «КЛАСТЕР»</a:t>
            </a:r>
          </a:p>
          <a:p>
            <a:pPr algn="ctr">
              <a:buFont typeface="Arial" charset="0"/>
              <a:buNone/>
            </a:pPr>
            <a:r>
              <a:rPr lang="ru-RU" altLang="ru-RU" sz="2800" b="1" dirty="0" smtClean="0">
                <a:solidFill>
                  <a:srgbClr val="321212"/>
                </a:solidFill>
              </a:rPr>
              <a:t>(В переводе «Пучок», «Созвездие»)</a:t>
            </a:r>
          </a:p>
          <a:p>
            <a:pPr>
              <a:buFont typeface="Arial" charset="0"/>
              <a:buNone/>
            </a:pPr>
            <a:r>
              <a:rPr lang="ru-RU" altLang="ru-RU" dirty="0" smtClean="0">
                <a:latin typeface="Times New Roman CYR" pitchFamily="18" charset="0"/>
                <a:cs typeface="Times New Roman" pitchFamily="18" charset="0"/>
              </a:rPr>
              <a:t>ЦЕЛЬ: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 CYR" pitchFamily="18" charset="0"/>
                <a:cs typeface="Times New Roman" pitchFamily="18" charset="0"/>
              </a:rPr>
              <a:t>систематизировать имеющиеся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r>
              <a:rPr lang="ru-RU" altLang="ru-RU" sz="2800" b="1" dirty="0" smtClean="0">
                <a:solidFill>
                  <a:srgbClr val="C00000"/>
                </a:solidFill>
                <a:latin typeface="Times New Roman CYR" pitchFamily="18" charset="0"/>
                <a:cs typeface="Times New Roman" pitchFamily="18" charset="0"/>
              </a:rPr>
              <a:t>знания по той или иной проблеме и дополнить новыми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 CYR" pitchFamily="18" charset="0"/>
                <a:cs typeface="Times New Roman" pitchFamily="18" charset="0"/>
              </a:rPr>
              <a:t>. </a:t>
            </a:r>
            <a:endParaRPr lang="ru-RU" altLang="ru-RU" sz="4400" b="1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ru-RU" altLang="ru-RU" b="1" dirty="0" smtClean="0">
              <a:solidFill>
                <a:srgbClr val="321212"/>
              </a:solidFill>
            </a:endParaRPr>
          </a:p>
          <a:p>
            <a:pPr>
              <a:buFont typeface="Arial" charset="0"/>
              <a:buNone/>
            </a:pPr>
            <a:endParaRPr lang="ru-RU" altLang="ru-RU" sz="6000" b="1" dirty="0" smtClean="0">
              <a:solidFill>
                <a:srgbClr val="321212"/>
              </a:solidFill>
            </a:endParaRPr>
          </a:p>
          <a:p>
            <a:pPr>
              <a:buFont typeface="Arial" charset="0"/>
              <a:buNone/>
            </a:pPr>
            <a:endParaRPr lang="ru-RU" altLang="ru-RU" dirty="0" smtClean="0">
              <a:solidFill>
                <a:srgbClr val="6600FF"/>
              </a:solidFill>
            </a:endParaRPr>
          </a:p>
        </p:txBody>
      </p:sp>
      <p:pic>
        <p:nvPicPr>
          <p:cNvPr id="26628" name="Picture 2" descr="C:\Users\PC\Desktop\7996677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4538" y="4292600"/>
            <a:ext cx="204946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33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36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1700"/>
                            </p:stCondLst>
                            <p:childTnLst>
                              <p:par>
                                <p:cTn id="39" presetID="4" presetClass="emph" presetSubtype="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4" presetClass="emph" presetSubtype="2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28794" y="214290"/>
            <a:ext cx="5000660" cy="584775"/>
          </a:xfrm>
          <a:prstGeom prst="rect">
            <a:avLst/>
          </a:prstGeom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«СИНКВЕЙН»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1928802"/>
            <a:ext cx="2857520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1000108"/>
            <a:ext cx="3643338" cy="642942"/>
          </a:xfrm>
          <a:prstGeom prst="roundRect">
            <a:avLst/>
          </a:prstGeom>
          <a:solidFill>
            <a:srgbClr val="FFFF99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3438" y="1928802"/>
            <a:ext cx="3500462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282" y="4357694"/>
            <a:ext cx="8715436" cy="785818"/>
          </a:xfrm>
          <a:prstGeom prst="roundRect">
            <a:avLst/>
          </a:prstGeom>
          <a:solidFill>
            <a:srgbClr val="FFCCFF">
              <a:alpha val="76863"/>
            </a:srgbClr>
          </a:solidFill>
          <a:ln>
            <a:solidFill>
              <a:srgbClr val="FF33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 на различных этапах урока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6050" y="5572140"/>
            <a:ext cx="3643338" cy="785818"/>
          </a:xfrm>
          <a:prstGeom prst="roundRect">
            <a:avLst/>
          </a:prstGeom>
          <a:solidFill>
            <a:srgbClr val="FFFF99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3071810"/>
            <a:ext cx="2500330" cy="714380"/>
          </a:xfrm>
          <a:prstGeom prst="roundRect">
            <a:avLst/>
          </a:prstGeom>
          <a:solidFill>
            <a:srgbClr val="66FF33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28926" y="3071810"/>
            <a:ext cx="3286148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АКТИВИЗИРУЕТ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00826" y="3071810"/>
            <a:ext cx="2286016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</TotalTime>
  <Words>243</Words>
  <Application>Microsoft Office PowerPoint</Application>
  <PresentationFormat>Экран (4:3)</PresentationFormat>
  <Paragraphs>68</Paragraphs>
  <Slides>11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Активные методы обучения на уроках английского языка </vt:lpstr>
      <vt:lpstr>Слайд 2</vt:lpstr>
      <vt:lpstr>Слайд 3</vt:lpstr>
      <vt:lpstr>Слайд 4</vt:lpstr>
      <vt:lpstr>Презентации учебного материала  </vt:lpstr>
      <vt:lpstr>Метод «Композиция»</vt:lpstr>
      <vt:lpstr>Слайд 7</vt:lpstr>
      <vt:lpstr>Слайд 8</vt:lpstr>
      <vt:lpstr>Слайд 9</vt:lpstr>
      <vt:lpstr>Рефлексия «Незаконченное предложение»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«Интернет – да; Интернет – нет.»</dc:title>
  <dc:creator>Comp</dc:creator>
  <cp:lastModifiedBy>инф-аналитич отдел</cp:lastModifiedBy>
  <cp:revision>67</cp:revision>
  <dcterms:created xsi:type="dcterms:W3CDTF">2010-11-23T15:38:03Z</dcterms:created>
  <dcterms:modified xsi:type="dcterms:W3CDTF">2020-12-30T07:36:39Z</dcterms:modified>
</cp:coreProperties>
</file>