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2" r:id="rId3"/>
    <p:sldId id="257" r:id="rId4"/>
    <p:sldId id="263" r:id="rId5"/>
    <p:sldId id="266" r:id="rId6"/>
    <p:sldId id="267" r:id="rId7"/>
    <p:sldId id="265" r:id="rId8"/>
    <p:sldId id="268" r:id="rId9"/>
    <p:sldId id="269" r:id="rId10"/>
    <p:sldId id="270" r:id="rId11"/>
    <p:sldId id="271" r:id="rId12"/>
    <p:sldId id="272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3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4EC3E-F7FC-4FCA-8B0A-400A884028FA}" type="datetimeFigureOut">
              <a:rPr lang="ru-RU" smtClean="0"/>
              <a:t>30.12.2020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4CAF6-213F-4D57-8B24-D7BD714BDB8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6491-7B90-495F-B447-8569801B8FD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409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accent2">
                <a:lumMod val="75000"/>
                <a:alpha val="48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2291388"/>
            <a:ext cx="8429741" cy="1200329"/>
          </a:xfrm>
          <a:prstGeom prst="rect">
            <a:avLst/>
          </a:prstGeom>
          <a:noFill/>
          <a:ln w="12700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Мастер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класс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исследовательской деятельности обучающихся начальных классов»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14744" y="4429132"/>
            <a:ext cx="5184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Диденко Е.Г.</a:t>
            </a:r>
            <a:endParaRPr lang="ru-RU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учитель начальных 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</a:p>
          <a:p>
            <a:pPr algn="r">
              <a:defRPr/>
            </a:pP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МАОУ СОШ № 20 г. Серов</a:t>
            </a:r>
            <a:endParaRPr lang="ru-RU" sz="24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4637" y="100014"/>
            <a:ext cx="51366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Живая шляпа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Н. Носов</a:t>
            </a:r>
            <a:endParaRPr lang="ru-RU" sz="36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Рисунок 8" descr="unnam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4040" y="3512658"/>
            <a:ext cx="3571875" cy="2524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94785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5963"/>
          </a:xfrm>
          <a:ln>
            <a:solidFill>
              <a:srgbClr val="003300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dirty="0" smtClean="0"/>
              <a:t>1.Выбор </a:t>
            </a:r>
            <a:r>
              <a:rPr lang="ru-RU" sz="2800" dirty="0" smtClean="0"/>
              <a:t>темы.  Познавательная ценность темы.</a:t>
            </a:r>
          </a:p>
          <a:p>
            <a:pPr>
              <a:buNone/>
            </a:pPr>
            <a:r>
              <a:rPr lang="ru-RU" sz="2800" dirty="0" smtClean="0"/>
              <a:t>2. Выбор темы. Способность видеть проблемы.</a:t>
            </a:r>
          </a:p>
          <a:p>
            <a:pPr>
              <a:buNone/>
            </a:pPr>
            <a:r>
              <a:rPr lang="ru-RU" sz="2800" dirty="0" smtClean="0"/>
              <a:t>3. Исследовательское мастерство. Методы исследования.</a:t>
            </a:r>
          </a:p>
          <a:p>
            <a:pPr>
              <a:buNone/>
            </a:pPr>
            <a:r>
              <a:rPr lang="ru-RU" sz="2800" dirty="0" smtClean="0"/>
              <a:t>4.Исследовательское мастерство. Оригинальность и ценность собранного материала. </a:t>
            </a:r>
          </a:p>
          <a:p>
            <a:pPr>
              <a:buNone/>
            </a:pPr>
            <a:r>
              <a:rPr lang="ru-RU" sz="2800" dirty="0" smtClean="0"/>
              <a:t>5. Исследовательское мастерство. Умозаключения и выводы.</a:t>
            </a:r>
          </a:p>
          <a:p>
            <a:pPr>
              <a:buNone/>
            </a:pPr>
            <a:r>
              <a:rPr lang="ru-RU" sz="2800" dirty="0" smtClean="0"/>
              <a:t>6. Представление работы. Структура и логика работы</a:t>
            </a:r>
          </a:p>
          <a:p>
            <a:pPr>
              <a:buNone/>
            </a:pPr>
            <a:r>
              <a:rPr lang="ru-RU" sz="2800" dirty="0" smtClean="0"/>
              <a:t>7.Представление работы. Язык и стиль изложения.</a:t>
            </a:r>
          </a:p>
          <a:p>
            <a:pPr>
              <a:buNone/>
            </a:pPr>
            <a:r>
              <a:rPr lang="ru-RU" sz="2800" dirty="0" smtClean="0"/>
              <a:t>8. Представление работы. Ответы на вопросы.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ln>
            <a:solidFill>
              <a:srgbClr val="003300"/>
            </a:solidFill>
          </a:ln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59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5963"/>
          </a:xfrm>
          <a:ln>
            <a:solidFill>
              <a:srgbClr val="0033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«Чем легче учителю учить, тем труднее ученикам учиться.  Чем труднее учителю, тем легче ученику. Чем больше будет учитель сам учиться, обдумывать каждый урок и соизмерять с силами ученика, чем больше будет следить за ходом мысли ученика, чем больше вызывать на вопросы и ответы, тем легче будет учиться ученик». </a:t>
            </a:r>
            <a:endParaRPr lang="ru-RU" sz="2800" dirty="0" smtClean="0"/>
          </a:p>
          <a:p>
            <a:pPr marL="0" indent="0">
              <a:buNone/>
            </a:pPr>
            <a:endParaRPr lang="ru-RU" sz="2800" dirty="0" smtClean="0"/>
          </a:p>
          <a:p>
            <a:pPr marL="0" indent="0" algn="r">
              <a:buNone/>
            </a:pPr>
            <a:r>
              <a:rPr lang="ru-RU" sz="2800" dirty="0" smtClean="0"/>
              <a:t>Л.Н. Толстой</a:t>
            </a:r>
            <a:endParaRPr lang="ru-RU" sz="2800" dirty="0" smtClean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859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  <a:ln>
            <a:solidFill>
              <a:srgbClr val="003300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854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14356"/>
            <a:ext cx="8229600" cy="5786478"/>
          </a:xfrm>
          <a:ln>
            <a:solidFill>
              <a:srgbClr val="003300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/>
              <a:t>Что обозначает слово «исследование»? </a:t>
            </a:r>
            <a:endParaRPr lang="ru-RU" sz="2800" dirty="0" smtClean="0"/>
          </a:p>
          <a:p>
            <a:pPr>
              <a:buNone/>
            </a:pPr>
            <a:r>
              <a:rPr lang="ru-RU" sz="2800" b="1" dirty="0" smtClean="0"/>
              <a:t>Какие синонимы к нему мы можем подобрать?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b="1" dirty="0" smtClean="0"/>
              <a:t>Исследование – это </a:t>
            </a:r>
            <a:r>
              <a:rPr lang="ru-RU" sz="2800" dirty="0" smtClean="0"/>
              <a:t>ОПЫТ, АНАЛИЗ, </a:t>
            </a:r>
            <a:r>
              <a:rPr lang="ru-RU" sz="2800" dirty="0" smtClean="0"/>
              <a:t>ЭКСПЕРИМЕНТ, НАБЛЮДЕНИЕ</a:t>
            </a:r>
            <a:r>
              <a:rPr lang="ru-RU" sz="2800" dirty="0" smtClean="0"/>
              <a:t>, ИЗУЧЕНИЕ, ОБЗОР, ПОИСК </a:t>
            </a:r>
            <a:r>
              <a:rPr lang="ru-RU" sz="2800" dirty="0" smtClean="0"/>
              <a:t>….</a:t>
            </a:r>
          </a:p>
          <a:p>
            <a:pPr marL="0" indent="0">
              <a:buNone/>
            </a:pPr>
            <a:r>
              <a:rPr lang="ru-RU" sz="2800" dirty="0" smtClean="0"/>
              <a:t>Исследовательская деятельность обучающихся – разновидность учебной работы, связанная с решением учащимися творческих, исследовательских задач, осуществляемая в соответствии с требованиями к основным этапам исследования и сопровождающаяся овладением необходимыми для их разрешения знаниями универсальными учебными действиями по добыванию, переработке и применению информации.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1674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880" y="1484784"/>
            <a:ext cx="7941568" cy="4392488"/>
          </a:xfrm>
          <a:ln>
            <a:solidFill>
              <a:srgbClr val="00330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3300"/>
                </a:solidFill>
              </a:rPr>
              <a:t>   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dirty="0" smtClean="0">
                <a:solidFill>
                  <a:srgbClr val="003300"/>
                </a:solidFill>
              </a:rPr>
              <a:t> 	</a:t>
            </a:r>
            <a:r>
              <a:rPr lang="ru-RU" dirty="0" smtClean="0"/>
              <a:t>3 составляющих успешной работы</a:t>
            </a:r>
            <a:r>
              <a:rPr lang="ru-RU" dirty="0" smtClean="0"/>
              <a:t>:</a:t>
            </a:r>
            <a:endParaRPr lang="ru-RU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3071810"/>
            <a:ext cx="1785950" cy="11430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14744" y="4000504"/>
            <a:ext cx="1785950" cy="1143008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3143248"/>
            <a:ext cx="1785950" cy="114300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43042" y="3357562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ребенок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929058" y="4286256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учитель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215074" y="3429000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родитель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  <a:ln>
            <a:solidFill>
              <a:srgbClr val="0033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Основными этапами исследовательской работы являются следующие положения: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2071678"/>
            <a:ext cx="8301038" cy="4525963"/>
          </a:xfrm>
          <a:ln>
            <a:solidFill>
              <a:srgbClr val="00330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1</a:t>
            </a:r>
            <a:r>
              <a:rPr lang="ru-RU" sz="2000" dirty="0" smtClean="0"/>
              <a:t>. Найти проблему – что надо изучать. Проблема должна быть выполнима, решение её должно принести реальную пользу участникам исследования.</a:t>
            </a:r>
          </a:p>
          <a:p>
            <a:pPr>
              <a:buNone/>
            </a:pPr>
            <a:r>
              <a:rPr lang="ru-RU" sz="2000" dirty="0" smtClean="0"/>
              <a:t>2. Тема – как это назвать.  Тема должна быть оригинальной, в ней необходим элемент неожиданности, необычности, она должна быть такой, чтобы работа могла быть выполнена относительно быстро.</a:t>
            </a:r>
          </a:p>
          <a:p>
            <a:pPr>
              <a:buNone/>
            </a:pPr>
            <a:r>
              <a:rPr lang="ru-RU" sz="2000" dirty="0" smtClean="0"/>
              <a:t>3. Актуальность – почему эту проблему нужно изучать в настоящее время.</a:t>
            </a:r>
          </a:p>
          <a:p>
            <a:pPr>
              <a:buNone/>
            </a:pPr>
            <a:r>
              <a:rPr lang="ru-RU" sz="2000" dirty="0" smtClean="0"/>
              <a:t>4. Гипотеза – что не очевидно в объекте. Гипотеза – это предвидение событий, это вероятное знание, ещё не доказанное. Изначально гипотеза не истина и не ложь – она просто не доказана. Гипотеза в процессе работы либо подтверждается, либо отвергается. Гипотеза должна быть обоснованной, т. е. подкрепляться литературными данными и логическими соображениями. 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40859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  <a:ln>
            <a:solidFill>
              <a:srgbClr val="0033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Основными этапами исследовательской работы являются следующие положения: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2071678"/>
            <a:ext cx="8301038" cy="4525963"/>
          </a:xfrm>
          <a:ln>
            <a:solidFill>
              <a:srgbClr val="003300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/>
              <a:t>5.Новизна – что нового обнаружено в ходе исследования. что сделано из того, что другими не было замечено, какие результаты получены впервые. Какие недостатки практики можно исправить с помощью полученных в ходе исследования результатов.</a:t>
            </a:r>
          </a:p>
          <a:p>
            <a:pPr>
              <a:buNone/>
            </a:pPr>
            <a:r>
              <a:rPr lang="ru-RU" sz="2000" dirty="0" smtClean="0"/>
              <a:t>6. Задачи исследования – что делать – теоретически и экспериментально (это шаги, которые мы будем совершать, чтобы достичь цели) Это этапы работы.</a:t>
            </a:r>
          </a:p>
          <a:p>
            <a:pPr>
              <a:buNone/>
            </a:pPr>
            <a:r>
              <a:rPr lang="ru-RU" sz="2000" dirty="0" smtClean="0"/>
              <a:t>7.</a:t>
            </a:r>
            <a:r>
              <a:rPr lang="ru-RU" sz="2000" i="1" dirty="0" smtClean="0"/>
              <a:t> </a:t>
            </a:r>
            <a:r>
              <a:rPr lang="ru-RU" sz="2000" dirty="0" smtClean="0"/>
              <a:t>Литературный обзор – что уже известно по этой проблеме. В обзоре вы должны показать, что знакомы с областью исследований по нескольким источникам, что вы ставите новую задачу, а не делаете то, что уже давно сделали до вас.</a:t>
            </a:r>
          </a:p>
          <a:p>
            <a:pPr>
              <a:buNone/>
            </a:pPr>
            <a:r>
              <a:rPr lang="ru-RU" sz="2000" dirty="0" smtClean="0"/>
              <a:t>8.</a:t>
            </a:r>
            <a:r>
              <a:rPr lang="ru-RU" sz="2000" i="1" dirty="0" smtClean="0"/>
              <a:t> </a:t>
            </a:r>
            <a:r>
              <a:rPr lang="ru-RU" sz="2000" dirty="0" smtClean="0"/>
              <a:t>Методика исследования – как и что исследовать. (методы исследования: обзор и анализ литературы, сравнение, сопоставление, анкетирование., социологический опрос, опыт, эксперимент, беседа со специалистом…).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40859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  <a:ln>
            <a:solidFill>
              <a:srgbClr val="0033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Основными этапами исследовательской работы являются следующие положения: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2071678"/>
            <a:ext cx="8301038" cy="4525963"/>
          </a:xfrm>
          <a:ln>
            <a:solidFill>
              <a:srgbClr val="003300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dirty="0" smtClean="0"/>
              <a:t>9. Результаты исследования – собственные данные. Собственные данные, полученные в результате исследовательской деятельности. Полученные данные необходимо сопоставить с данными научных источников из обзора литературы по проблеме и установить закономерности, обнаруженные в процессе исследования.</a:t>
            </a:r>
          </a:p>
          <a:p>
            <a:pPr>
              <a:buNone/>
            </a:pPr>
            <a:r>
              <a:rPr lang="ru-RU" sz="2000" dirty="0" smtClean="0"/>
              <a:t>10.Выводы – краткие ответы на поставленные задачи. это краткие ответы на вопрос – как решены поставленные исследовательские задачи.</a:t>
            </a:r>
          </a:p>
          <a:p>
            <a:pPr>
              <a:buNone/>
            </a:pPr>
            <a:r>
              <a:rPr lang="ru-RU" sz="2000" dirty="0" smtClean="0"/>
              <a:t>11. Значимость – как влияют результаты на практику.</a:t>
            </a:r>
          </a:p>
          <a:p>
            <a:pPr>
              <a:buNone/>
            </a:pPr>
            <a:r>
              <a:rPr lang="ru-RU" sz="2000" dirty="0" smtClean="0"/>
              <a:t>12. Обязательно должен быть какой-то продукт.</a:t>
            </a:r>
          </a:p>
          <a:p>
            <a:pPr>
              <a:buNone/>
            </a:pPr>
            <a:r>
              <a:rPr lang="ru-RU" sz="2000" dirty="0" smtClean="0"/>
              <a:t>13. Подготовка отчета.  Цель: дать определения основным понятиям, подготовить сообщение по результатам исследования. (Надо выявить в работе самое главное, чтобы уложиться в 7 минут, такое требование практически на всех конкурсах).</a:t>
            </a:r>
          </a:p>
          <a:p>
            <a:pPr>
              <a:buNone/>
            </a:pPr>
            <a:r>
              <a:rPr lang="ru-RU" sz="2000" dirty="0" smtClean="0"/>
              <a:t>14.Доклад. Цель: защитить его публично перед сверстниками и взрослыми, ответить на вопросы.</a:t>
            </a:r>
          </a:p>
          <a:p>
            <a:pPr>
              <a:buNone/>
            </a:pPr>
            <a:r>
              <a:rPr lang="ru-RU" sz="2000" dirty="0" smtClean="0"/>
              <a:t>15. Обсуждение итогов завершенной работы.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40859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33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1 </a:t>
            </a:r>
            <a:r>
              <a:rPr lang="ru-RU" b="1" dirty="0" smtClean="0"/>
              <a:t>этап. </a:t>
            </a:r>
            <a:r>
              <a:rPr lang="ru-RU" b="1" dirty="0" smtClean="0"/>
              <a:t>О</a:t>
            </a:r>
            <a:r>
              <a:rPr lang="ru-RU" b="1" dirty="0" smtClean="0"/>
              <a:t>пределиться </a:t>
            </a:r>
            <a:r>
              <a:rPr lang="ru-RU" b="1" dirty="0" smtClean="0"/>
              <a:t>с темой и целью исследования.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rgbClr val="003300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/>
              <a:t>Тема должна быть актуальна, понятной, вызывать интерес у исполнителя и, наконец, не должна вызывать сомнений в возможности её реализации</a:t>
            </a:r>
            <a:r>
              <a:rPr lang="ru-RU" sz="2800" dirty="0" smtClean="0"/>
              <a:t>.</a:t>
            </a:r>
          </a:p>
          <a:p>
            <a:pPr marL="0" indent="0" algn="just">
              <a:buNone/>
            </a:pPr>
            <a:endParaRPr lang="ru-RU" sz="2800" dirty="0" smtClean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859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  <a:ln>
            <a:solidFill>
              <a:srgbClr val="0033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Цель исследования – какой результат предполагается получить. (цель формулируется глагольным существительным: изучение, создание, выявление…. Цель исследовательской работы бывает одна, а задач бывает несколько. Задачи показывают, что вы собираетесь делать. Формулировка задач тесно связана со структурой исследования. Причем, отдельные задачи могут быть поставлены для теоретической части и для экспериментальной.</a:t>
            </a:r>
          </a:p>
          <a:p>
            <a:pPr marL="0" indent="0" algn="just">
              <a:buNone/>
            </a:pPr>
            <a:endParaRPr lang="ru-RU" sz="2800" dirty="0" smtClean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859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  <a:ln>
            <a:solidFill>
              <a:srgbClr val="00330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-С чем столкнулся мудрец на берегу реки? Какой?</a:t>
            </a:r>
          </a:p>
          <a:p>
            <a:pPr>
              <a:buNone/>
            </a:pPr>
            <a:r>
              <a:rPr lang="ru-RU" sz="2800" dirty="0" smtClean="0"/>
              <a:t>- Что он сделал, чтобы решить проблему?</a:t>
            </a:r>
          </a:p>
          <a:p>
            <a:pPr>
              <a:buNone/>
            </a:pPr>
            <a:r>
              <a:rPr lang="ru-RU" sz="2800" dirty="0" smtClean="0"/>
              <a:t>- А сами ученики чем занимались?</a:t>
            </a:r>
          </a:p>
          <a:p>
            <a:pPr>
              <a:buNone/>
            </a:pPr>
            <a:r>
              <a:rPr lang="ru-RU" sz="2800" dirty="0" smtClean="0"/>
              <a:t>- Как быстро построили лодку?</a:t>
            </a:r>
          </a:p>
          <a:p>
            <a:pPr>
              <a:buNone/>
            </a:pPr>
            <a:r>
              <a:rPr lang="ru-RU" sz="2800" dirty="0" smtClean="0"/>
              <a:t>- Что сделали ученики, прежде чем спустить лодку?</a:t>
            </a:r>
          </a:p>
          <a:p>
            <a:pPr>
              <a:buNone/>
            </a:pPr>
            <a:r>
              <a:rPr lang="ru-RU" sz="2800" dirty="0" smtClean="0"/>
              <a:t>- Каков результат этой истории? </a:t>
            </a:r>
          </a:p>
          <a:p>
            <a:pPr>
              <a:buNone/>
            </a:pPr>
            <a:r>
              <a:rPr lang="ru-RU" sz="2800" dirty="0" smtClean="0"/>
              <a:t>- Какова роль учителя в этой истории?</a:t>
            </a:r>
            <a:endParaRPr lang="ru-RU" sz="2800" dirty="0" smtClean="0"/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859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E0FF84"/>
      </a:accent1>
      <a:accent2>
        <a:srgbClr val="E0FF84"/>
      </a:accent2>
      <a:accent3>
        <a:srgbClr val="E0FF84"/>
      </a:accent3>
      <a:accent4>
        <a:srgbClr val="E0FF84"/>
      </a:accent4>
      <a:accent5>
        <a:srgbClr val="E0FF84"/>
      </a:accent5>
      <a:accent6>
        <a:srgbClr val="E0FF84"/>
      </a:accent6>
      <a:hlink>
        <a:srgbClr val="D1FF47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791</Words>
  <Application>Microsoft Office PowerPoint</Application>
  <PresentationFormat>Экран (4:3)</PresentationFormat>
  <Paragraphs>58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Основными этапами исследовательской работы являются следующие положения:</vt:lpstr>
      <vt:lpstr>Основными этапами исследовательской работы являются следующие положения:</vt:lpstr>
      <vt:lpstr>Основными этапами исследовательской работы являются следующие положения:</vt:lpstr>
      <vt:lpstr>1 этап. Определиться с темой и целью исследования.</vt:lpstr>
      <vt:lpstr>Слайд 8</vt:lpstr>
      <vt:lpstr>Слайд 9</vt:lpstr>
      <vt:lpstr>Слайд 10</vt:lpstr>
      <vt:lpstr>Критерии оценки</vt:lpstr>
      <vt:lpstr>Слайд 12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инф-аналитич отдел</cp:lastModifiedBy>
  <cp:revision>40</cp:revision>
  <dcterms:modified xsi:type="dcterms:W3CDTF">2020-12-30T06:33:30Z</dcterms:modified>
</cp:coreProperties>
</file>